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8" r:id="rId2"/>
    <p:sldId id="382" r:id="rId3"/>
    <p:sldId id="282" r:id="rId4"/>
    <p:sldId id="408" r:id="rId5"/>
    <p:sldId id="415" r:id="rId6"/>
    <p:sldId id="416" r:id="rId7"/>
    <p:sldId id="417" r:id="rId8"/>
    <p:sldId id="411" r:id="rId9"/>
    <p:sldId id="349" r:id="rId10"/>
    <p:sldId id="296" r:id="rId11"/>
    <p:sldId id="350" r:id="rId12"/>
    <p:sldId id="418" r:id="rId13"/>
    <p:sldId id="388" r:id="rId14"/>
    <p:sldId id="420" r:id="rId15"/>
    <p:sldId id="386" r:id="rId16"/>
    <p:sldId id="393" r:id="rId17"/>
    <p:sldId id="395" r:id="rId18"/>
    <p:sldId id="396" r:id="rId19"/>
    <p:sldId id="409" r:id="rId20"/>
    <p:sldId id="399" r:id="rId21"/>
    <p:sldId id="400" r:id="rId22"/>
    <p:sldId id="413" r:id="rId23"/>
    <p:sldId id="414" r:id="rId24"/>
    <p:sldId id="405" r:id="rId25"/>
  </p:sldIdLst>
  <p:sldSz cx="9144000" cy="6858000" type="screen4x3"/>
  <p:notesSz cx="68199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  <p15:guide id="3" pos="293">
          <p15:clr>
            <a:srgbClr val="A4A3A4"/>
          </p15:clr>
        </p15:guide>
        <p15:guide id="4" pos="549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ТИБИЛОВА КСЕНИЯ ОЛЕГОВНА" initials="ТКО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D9862B"/>
    <a:srgbClr val="008000"/>
    <a:srgbClr val="DE9240"/>
    <a:srgbClr val="077A3E"/>
    <a:srgbClr val="FF5050"/>
    <a:srgbClr val="B2B2B2"/>
    <a:srgbClr val="B0B0B0"/>
    <a:srgbClr val="D9D9D9"/>
    <a:srgbClr val="B2E4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71" autoAdjust="0"/>
  </p:normalViewPr>
  <p:slideViewPr>
    <p:cSldViewPr snapToGrid="0" snapToObjects="1" showGuides="1">
      <p:cViewPr>
        <p:scale>
          <a:sx n="90" d="100"/>
          <a:sy n="90" d="100"/>
        </p:scale>
        <p:origin x="-2166" y="-588"/>
      </p:cViewPr>
      <p:guideLst>
        <p:guide orient="horz"/>
        <p:guide pos="5413"/>
        <p:guide pos="274"/>
        <p:guide pos="54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7170855851135492E-2"/>
          <c:y val="5.9662956125147965E-2"/>
          <c:w val="0.64598019785328487"/>
          <c:h val="0.8943727923582706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077A3E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D9862B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Средний мировой 
показатель</c:v>
                </c:pt>
                <c:pt idx="1">
                  <c:v>Россия</c:v>
                </c:pt>
                <c:pt idx="2">
                  <c:v>Грузия</c:v>
                </c:pt>
                <c:pt idx="3">
                  <c:v>Киргизская
 Республика</c:v>
                </c:pt>
                <c:pt idx="4">
                  <c:v>Монголия</c:v>
                </c:pt>
                <c:pt idx="5">
                  <c:v>Казахстан</c:v>
                </c:pt>
                <c:pt idx="6">
                  <c:v>Азербайджан</c:v>
                </c:pt>
                <c:pt idx="7">
                  <c:v>Таджикистан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45</c:v>
                </c:pt>
                <c:pt idx="1">
                  <c:v>74</c:v>
                </c:pt>
                <c:pt idx="2">
                  <c:v>66</c:v>
                </c:pt>
                <c:pt idx="3">
                  <c:v>54</c:v>
                </c:pt>
                <c:pt idx="4">
                  <c:v>51</c:v>
                </c:pt>
                <c:pt idx="5">
                  <c:v>51</c:v>
                </c:pt>
                <c:pt idx="6">
                  <c:v>51</c:v>
                </c:pt>
                <c:pt idx="7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2"/>
        <c:overlap val="-86"/>
        <c:axId val="83217792"/>
        <c:axId val="83248256"/>
      </c:barChart>
      <c:catAx>
        <c:axId val="8321779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crossAx val="83248256"/>
        <c:crosses val="autoZero"/>
        <c:auto val="1"/>
        <c:lblAlgn val="ctr"/>
        <c:lblOffset val="200"/>
        <c:tickLblSkip val="1"/>
        <c:noMultiLvlLbl val="0"/>
      </c:catAx>
      <c:valAx>
        <c:axId val="83248256"/>
        <c:scaling>
          <c:orientation val="minMax"/>
        </c:scaling>
        <c:delete val="0"/>
        <c:axPos val="t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low"/>
        <c:crossAx val="8321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607922364967534E-2"/>
          <c:y val="6.8868782772424378E-2"/>
          <c:w val="0.8966903232490675"/>
          <c:h val="0.697647178596103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Юридические лица</c:v>
                </c:pt>
              </c:strCache>
            </c:strRef>
          </c:tx>
          <c:spPr>
            <a:solidFill>
              <a:srgbClr val="B0B0B0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 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35</c:v>
                </c:pt>
                <c:pt idx="1">
                  <c:v>18</c:v>
                </c:pt>
                <c:pt idx="2">
                  <c:v>12</c:v>
                </c:pt>
                <c:pt idx="3">
                  <c:v>54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rgbClr val="D9862B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 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60</c:v>
                </c:pt>
                <c:pt idx="1">
                  <c:v>54</c:v>
                </c:pt>
                <c:pt idx="2">
                  <c:v>89</c:v>
                </c:pt>
                <c:pt idx="3">
                  <c:v>61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Общее количество заявок</c:v>
                </c:pt>
              </c:strCache>
            </c:strRef>
          </c:tx>
          <c:spPr>
            <a:solidFill>
              <a:srgbClr val="077A3E"/>
            </a:solidFill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2013 год</c:v>
                </c:pt>
                <c:pt idx="1">
                  <c:v>2014 год </c:v>
                </c:pt>
                <c:pt idx="2">
                  <c:v>2015 год</c:v>
                </c:pt>
                <c:pt idx="3">
                  <c:v>2016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95</c:v>
                </c:pt>
                <c:pt idx="1">
                  <c:v>72</c:v>
                </c:pt>
                <c:pt idx="2">
                  <c:v>119</c:v>
                </c:pt>
                <c:pt idx="3">
                  <c:v>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188032"/>
        <c:axId val="92206208"/>
      </c:barChart>
      <c:catAx>
        <c:axId val="92188032"/>
        <c:scaling>
          <c:orientation val="minMax"/>
        </c:scaling>
        <c:delete val="0"/>
        <c:axPos val="b"/>
        <c:majorTickMark val="out"/>
        <c:minorTickMark val="none"/>
        <c:tickLblPos val="nextTo"/>
        <c:crossAx val="92206208"/>
        <c:crosses val="autoZero"/>
        <c:auto val="1"/>
        <c:lblAlgn val="ctr"/>
        <c:lblOffset val="100"/>
        <c:noMultiLvlLbl val="0"/>
      </c:catAx>
      <c:valAx>
        <c:axId val="92206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21880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rebuchet MS" panose="020B0603020202020204" pitchFamily="34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3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082487D5-B714-7E4A-B570-3D34B091A04A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63033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0E35AF29-335D-A348-BBFE-1B6F99F3EC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43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1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74DA8CF0-9288-6E43-8350-3311193DC481}" type="datetimeFigureOut">
              <a:rPr lang="en-US" smtClean="0"/>
              <a:pPr/>
              <a:t>6/16/2017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7416"/>
            <a:ext cx="5455920" cy="4469129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33108"/>
            <a:ext cx="2955290" cy="496569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553E209D-CC24-404D-BA45-4E524A1169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838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37914" y="273554"/>
            <a:ext cx="4981978" cy="234446"/>
          </a:xfrm>
          <a:prstGeom prst="rect">
            <a:avLst/>
          </a:prstGeom>
        </p:spPr>
      </p:pic>
      <p:sp>
        <p:nvSpPr>
          <p:cNvPr id="8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82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E90D6C8B-A296-4950-B473-51893CF58DFA}" type="datetime1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E5504C3-403B-4C01-98FA-810A7B60EB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447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0">
                <a:solidFill>
                  <a:srgbClr val="DEAA46"/>
                </a:solidFill>
                <a:latin typeface="DINPro-Light"/>
                <a:cs typeface="DINPro-Light"/>
              </a:defRPr>
            </a:lvl1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58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14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2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82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3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D350B4-811D-9C49-8D4A-B431FFD459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17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alphaModFix amt="33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09847" y="247502"/>
            <a:ext cx="1786589" cy="47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microsoft.com/office/2007/relationships/hdphoto" Target="../media/hdphoto6.wdp"/><Relationship Id="rId18" Type="http://schemas.openxmlformats.org/officeDocument/2006/relationships/image" Target="../media/image22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microsoft.com/office/2007/relationships/hdphoto" Target="../media/hdphoto8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18.png"/><Relationship Id="rId19" Type="http://schemas.microsoft.com/office/2007/relationships/hdphoto" Target="../media/hdphoto9.wdp"/><Relationship Id="rId4" Type="http://schemas.openxmlformats.org/officeDocument/2006/relationships/image" Target="../media/image15.png"/><Relationship Id="rId9" Type="http://schemas.microsoft.com/office/2007/relationships/hdphoto" Target="../media/hdphoto4.wdp"/><Relationship Id="rId1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png"/><Relationship Id="rId7" Type="http://schemas.openxmlformats.org/officeDocument/2006/relationships/image" Target="../media/image2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microsoft.com/office/2007/relationships/hdphoto" Target="../media/hdphoto11.wdp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/>
          <p:nvPr/>
        </p:nvSpPr>
        <p:spPr>
          <a:xfrm>
            <a:off x="0" y="1521240"/>
            <a:ext cx="9142413" cy="1051571"/>
          </a:xfrm>
          <a:prstGeom prst="rect">
            <a:avLst/>
          </a:prstGeom>
          <a:solidFill>
            <a:srgbClr val="077A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 rotWithShape="1">
          <a:blip r:embed="rId2">
            <a:alphaModFix amt="54000"/>
          </a:blip>
          <a:srcRect l="3197" t="33872" r="-6506" b="59973"/>
          <a:stretch/>
        </p:blipFill>
        <p:spPr>
          <a:xfrm>
            <a:off x="43759" y="1521240"/>
            <a:ext cx="9079120" cy="1051570"/>
          </a:xfrm>
          <a:prstGeom prst="rect">
            <a:avLst/>
          </a:prstGeom>
        </p:spPr>
      </p:pic>
      <p:sp>
        <p:nvSpPr>
          <p:cNvPr id="11" name="Rectangle 15"/>
          <p:cNvSpPr/>
          <p:nvPr/>
        </p:nvSpPr>
        <p:spPr>
          <a:xfrm>
            <a:off x="76200" y="1649994"/>
            <a:ext cx="9014239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ru-RU" sz="2800" dirty="0">
                <a:solidFill>
                  <a:schemeClr val="bg1"/>
                </a:solidFill>
                <a:latin typeface="Trebuchet MS" pitchFamily="34" charset="0"/>
              </a:rPr>
              <a:t>«Бюджетная грамотность в контексте повышения открытости бюджета в Российской Федерации»</a:t>
            </a:r>
            <a:endParaRPr lang="ru-RU" sz="2800" dirty="0">
              <a:solidFill>
                <a:schemeClr val="bg1"/>
              </a:solidFill>
              <a:latin typeface="Trebuchet MS" pitchFamily="34" charset="0"/>
              <a:cs typeface="DINCondensed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332" y="4945792"/>
            <a:ext cx="5692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>
                <a:solidFill>
                  <a:srgbClr val="D9862B"/>
                </a:solidFill>
                <a:latin typeface="Trebuchet MS" pitchFamily="34" charset="0"/>
                <a:cs typeface="DINPro-Light"/>
              </a:rPr>
              <a:t>С.В. Романов, Директор ДЕПАРТАМЕНТА БЮДЖЕТНОЙ МЕТОДОЛОГИИ И ФИНАНСОВОЙ ОТЧЕТНОСТИ В ГОСУДАРСТВЕННОМ СЕКТОРЕ</a:t>
            </a:r>
          </a:p>
        </p:txBody>
      </p:sp>
    </p:spTree>
    <p:extLst>
      <p:ext uri="{BB962C8B-B14F-4D97-AF65-F5344CB8AC3E}">
        <p14:creationId xmlns:p14="http://schemas.microsoft.com/office/powerpoint/2010/main" val="58688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6172" y="1275957"/>
            <a:ext cx="6388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1400" b="1" dirty="0">
                <a:solidFill>
                  <a:srgbClr val="D9862B"/>
                </a:solidFill>
                <a:latin typeface="Trebuchet MS" pitchFamily="34" charset="0"/>
                <a:ea typeface="+mj-ea"/>
                <a:cs typeface="+mj-cs"/>
              </a:rPr>
              <a:t>Критерии оценки уровня представления сведений о бюджете и бюджетной системе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86430" y="4959371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9. Распространение информации о бюджете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27582" y="4567965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8. Визуализация бюджетных данных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97443" y="4179385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7. Понятность информации о бюджете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165892" y="3775756"/>
            <a:ext cx="5455586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6. Сведения о расходах в рамках общественно значимых проектов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88090" y="3379655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5. Представление информации в разрезе целевых групп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9059" y="1816409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  <a:defRPr/>
            </a:pP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1. Полнота </a:t>
            </a: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охвата этапов бюджетного </a:t>
            </a: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процесса</a:t>
            </a:r>
            <a:endParaRPr lang="fr-FR" sz="1300" dirty="0">
              <a:solidFill>
                <a:schemeClr val="tx1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91559" y="2209391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2. </a:t>
            </a: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Общие параметры бюджета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8233" y="2998394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4. Сведения о расходах на реализацию указов Президента Российской Федерации от 7 мая 2012 года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278652" y="2607918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3. Расходы региональных бюджетов в рамках государственных программ субъектов Российской Федерации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pic>
        <p:nvPicPr>
          <p:cNvPr id="19" name="Picture 23" descr="C:\Users\designer\Desktop\ТЕКУЩЕЕ\презентация для минфина\планы по классификаторам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73" y="1840803"/>
            <a:ext cx="338911" cy="30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0" descr="C:\Users\designer\Desktop\ТЕКУЩЕЕ\презентация для минфина\Хостинг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321" y="3423097"/>
            <a:ext cx="277350" cy="256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3" descr="C:\Users\designer\Desktop\ТЕКУЩЕЕ\презентация для минфина\юр документооборот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912" y="2225769"/>
            <a:ext cx="285119" cy="3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1" descr="C:\Users\designer\Desktop\ТЕКУЩЕЕ\презентация для минфина\сокращение времени удостоверения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  <a14:imgEffect>
                      <a14:brightnessContrast bright="-10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43" t="14014" r="15219" b="21500"/>
          <a:stretch>
            <a:fillRect/>
          </a:stretch>
        </p:blipFill>
        <p:spPr bwMode="auto">
          <a:xfrm>
            <a:off x="6631373" y="3050448"/>
            <a:ext cx="295506" cy="25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76" descr="C:\Users\designer\Desktop\ТЕКУЩЕЕ\презентация для минфина\тт к помещениям 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44" y="2667022"/>
            <a:ext cx="248651" cy="24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 descr="C:\Users\designer\Desktop\ТЕКУЩЕЕ\презентация для минфина\бизнесс процессы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3788080"/>
            <a:ext cx="251802" cy="30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2" descr="C:\Users\designer\Desktop\ТЕКУЩЕЕ\презентация для минфина\утверждение архитектуры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28" y="4563130"/>
            <a:ext cx="277712" cy="28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designer\Desktop\ТЕКУЩЕЕ\презентация для минфина\документооборот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  <a14:imgEffect>
                      <a14:colorTemperature colorTemp="47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633" y="4958432"/>
            <a:ext cx="288257" cy="26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C:\Users\designer\Desktop\ТЕКУЩЕЕ\презентация для минфина\совещание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hotocopy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377" y="4208640"/>
            <a:ext cx="304731" cy="30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3049210" y="5364375"/>
            <a:ext cx="5467299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10. Взаимодействие </a:t>
            </a: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 с гражданами </a:t>
            </a: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в ходе подготовки и исполнения бюджета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26" name="Соединительная линия уступом 25"/>
          <p:cNvCxnSpPr>
            <a:stCxn id="15" idx="1"/>
            <a:endCxn id="39" idx="1"/>
          </p:cNvCxnSpPr>
          <p:nvPr/>
        </p:nvCxnSpPr>
        <p:spPr>
          <a:xfrm rot="10800000" flipH="1" flipV="1">
            <a:off x="949058" y="1992551"/>
            <a:ext cx="1642933" cy="3955908"/>
          </a:xfrm>
          <a:prstGeom prst="bentConnector3">
            <a:avLst>
              <a:gd name="adj1" fmla="val -13914"/>
            </a:avLst>
          </a:prstGeom>
          <a:ln>
            <a:solidFill>
              <a:srgbClr val="077A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67154" y="4401762"/>
            <a:ext cx="119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77A3E"/>
                </a:solidFill>
              </a:rPr>
              <a:t>ФОРМА 1</a:t>
            </a:r>
            <a:endParaRPr lang="ru-RU" sz="1400" b="1" dirty="0">
              <a:solidFill>
                <a:srgbClr val="077A3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78865" y="6368130"/>
            <a:ext cx="11987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77A3E"/>
                </a:solidFill>
              </a:rPr>
              <a:t>ФОРМА 2</a:t>
            </a:r>
            <a:endParaRPr lang="ru-RU" sz="1400" b="1" dirty="0">
              <a:solidFill>
                <a:srgbClr val="077A3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48746" y="767581"/>
            <a:ext cx="7992888" cy="59093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Доклад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о лучшей практике развития «Бюджета для граждан» в субъектах Российской Федерации и муниципальных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образованиях </a:t>
            </a:r>
            <a:r>
              <a:rPr lang="en-US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[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2</a:t>
            </a:r>
            <a:r>
              <a:rPr lang="en-US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]</a:t>
            </a:r>
            <a:endParaRPr lang="ru-RU" sz="1700" b="1" dirty="0">
              <a:solidFill>
                <a:srgbClr val="077A3E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28" name="Picture 3" descr="D:\Users\mii\Рабочий стол\icon-smart-white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44872" y="5345325"/>
            <a:ext cx="356814" cy="367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10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13748" y="5775555"/>
            <a:ext cx="5467299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11. </a:t>
            </a:r>
            <a:r>
              <a:rPr lang="ru-RU" sz="1300" b="1" dirty="0">
                <a:solidFill>
                  <a:schemeClr val="tx1"/>
                </a:solidFill>
                <a:latin typeface="Trebuchet MS" pitchFamily="34" charset="0"/>
              </a:rPr>
              <a:t>Взаимодействие (направление и поддержка) с </a:t>
            </a: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органами местного самоуправления по подготовке бюджета для граждан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91992" y="5794570"/>
            <a:ext cx="707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NEW!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059289" y="6323624"/>
            <a:ext cx="5405088" cy="352283"/>
          </a:xfrm>
          <a:prstGeom prst="roundRect">
            <a:avLst>
              <a:gd name="adj" fmla="val 5404"/>
            </a:avLst>
          </a:prstGeom>
          <a:solidFill>
            <a:srgbClr val="077A3E">
              <a:alpha val="28000"/>
            </a:srgbClr>
          </a:solidFill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130046" tIns="65023" rIns="130046" bIns="65023" anchor="ctr"/>
          <a:lstStyle/>
          <a:p>
            <a:pPr marL="0" lvl="1">
              <a:lnSpc>
                <a:spcPct val="90000"/>
              </a:lnSpc>
            </a:pPr>
            <a:r>
              <a:rPr lang="ru-RU" sz="1300" b="1" dirty="0" smtClean="0">
                <a:solidFill>
                  <a:schemeClr val="tx1"/>
                </a:solidFill>
                <a:latin typeface="Trebuchet MS" pitchFamily="34" charset="0"/>
              </a:rPr>
              <a:t>Реализация программ инициативного бюджетирования</a:t>
            </a:r>
            <a:endParaRPr lang="fr-FR" sz="1300" b="1" dirty="0">
              <a:solidFill>
                <a:schemeClr val="tx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746" y="767581"/>
            <a:ext cx="7992888" cy="59093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Доклад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о лучшей практике развития «Бюджета для граждан» в субъектах Российской Федерации и муниципальных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образованиях </a:t>
            </a:r>
            <a:r>
              <a:rPr lang="en-US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[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3</a:t>
            </a:r>
            <a:r>
              <a:rPr lang="en-US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]</a:t>
            </a:r>
            <a:endParaRPr lang="ru-RU" sz="1700" b="1" dirty="0">
              <a:solidFill>
                <a:srgbClr val="077A3E"/>
              </a:solidFill>
              <a:latin typeface="Trebuchet MS" pitchFamily="34" charset="0"/>
              <a:ea typeface="+mj-ea"/>
              <a:cs typeface="+mj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933218"/>
              </p:ext>
            </p:extLst>
          </p:nvPr>
        </p:nvGraphicFramePr>
        <p:xfrm>
          <a:off x="162464" y="4886338"/>
          <a:ext cx="8852141" cy="15011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51986"/>
                <a:gridCol w="1143000"/>
                <a:gridCol w="6557155"/>
              </a:tblGrid>
              <a:tr h="306861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ОБЪЕКТ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Количество вопросов</a:t>
                      </a:r>
                      <a:endParaRPr lang="ru-RU" sz="1150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СОДЕРЖАНИЕ</a:t>
                      </a:r>
                    </a:p>
                    <a:p>
                      <a:pPr marL="0" algn="ctr" defTabSz="457200" rtl="0" eaLnBrk="1" latinLnBrk="0" hangingPunct="1"/>
                      <a:endParaRPr lang="ru-RU" sz="1150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54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ФОРМА 1</a:t>
                      </a:r>
                      <a:endParaRPr lang="ru-RU" sz="1150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41</a:t>
                      </a:r>
                      <a:endParaRPr lang="ru-RU" sz="1150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предназначена для характеристики бюджета для граждан к закону о бюджете на текущий финансовый год и на плановый период (в случае его отсутствия – Бюджета для граждан к закону об исполнении бюджета за отчетный финансовый год).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28547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ФОРМА 2</a:t>
                      </a:r>
                      <a:endParaRPr lang="ru-RU" sz="1100" i="1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13</a:t>
                      </a:r>
                      <a:endParaRPr lang="ru-RU" sz="1150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предназначена для описания реализации на территории субъектов Российской Федерации программ инициативного </a:t>
                      </a:r>
                      <a:r>
                        <a:rPr lang="ru-RU" sz="1150" kern="1200" dirty="0" err="1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бюдетирования</a:t>
                      </a:r>
                      <a:r>
                        <a:rPr lang="ru-RU" sz="1150" kern="1200" dirty="0" smtClean="0">
                          <a:solidFill>
                            <a:srgbClr val="003300"/>
                          </a:solidFill>
                          <a:latin typeface="Trebuchet MS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150" kern="1200" dirty="0">
                        <a:solidFill>
                          <a:srgbClr val="003300"/>
                        </a:solidFill>
                        <a:latin typeface="Trebuchet MS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0786" y="4512000"/>
            <a:ext cx="90542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DE9240"/>
                </a:solidFill>
                <a:latin typeface="Trebuchet MS" pitchFamily="34" charset="0"/>
                <a:cs typeface="Times New Roman" panose="02020603050405020304" pitchFamily="18" charset="0"/>
              </a:rPr>
              <a:t>Состав информационного запроса:</a:t>
            </a:r>
            <a:endParaRPr lang="ru-RU" sz="1400" b="1" dirty="0">
              <a:solidFill>
                <a:srgbClr val="DE9240"/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4216" y="1380218"/>
            <a:ext cx="86023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240"/>
                </a:solidFill>
                <a:latin typeface="Trebuchet MS" pitchFamily="34" charset="0"/>
                <a:cs typeface="Times New Roman" panose="02020603050405020304" pitchFamily="18" charset="0"/>
              </a:rPr>
              <a:t>Этапы подготовки Доклада:</a:t>
            </a:r>
          </a:p>
          <a:p>
            <a:endParaRPr lang="ru-RU" sz="1400" dirty="0" smtClean="0">
              <a:latin typeface="Trebuchet MS" pitchFamily="34" charset="0"/>
              <a:cs typeface="Times New Roman" pitchFamily="18" charset="0"/>
            </a:endParaRPr>
          </a:p>
          <a:p>
            <a:pPr marL="400050" indent="-400050" algn="just">
              <a:buClr>
                <a:srgbClr val="077A3E"/>
              </a:buClr>
              <a:buFont typeface="+mj-lt"/>
              <a:buAutoNum type="romanUcPeriod"/>
            </a:pP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31 мая 2017 года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Минфином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России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направлен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запрос в финансовые органы субъектов РФ о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представлении материалов о практике формирования и публикации бюджетов для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граждан, а также реализации практик инициативного бюджетирования;</a:t>
            </a:r>
          </a:p>
          <a:p>
            <a:pPr marL="285750" indent="-285750" algn="just">
              <a:buClr>
                <a:srgbClr val="077A3E"/>
              </a:buClr>
              <a:buFont typeface="+mj-lt"/>
              <a:buAutoNum type="romanUcPeriod"/>
            </a:pPr>
            <a:endParaRPr lang="ru-RU" sz="1400" dirty="0" smtClean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 marL="400050" indent="-400050" algn="just">
              <a:buClr>
                <a:srgbClr val="077A3E"/>
              </a:buClr>
              <a:buFont typeface="+mj-lt"/>
              <a:buAutoNum type="romanUcPeriod"/>
            </a:pP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позднее </a:t>
            </a:r>
            <a:r>
              <a:rPr lang="ru-RU" sz="1400" b="1" u="sng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30 июня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текущего года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– финансовые органы субъектов РФ представляют в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Минфин России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информацию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об опыте подготовки и публикации бюджетов для граждан в субъектах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РФ (при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наличии информации – об опыте муниципальных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образований)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в форме ответов на вопросы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информационного запроса;</a:t>
            </a:r>
          </a:p>
          <a:p>
            <a:pPr marL="285750" indent="-285750" algn="just">
              <a:buClr>
                <a:srgbClr val="077A3E"/>
              </a:buClr>
              <a:buFont typeface="+mj-lt"/>
              <a:buAutoNum type="romanUcPeriod"/>
            </a:pPr>
            <a:endParaRPr lang="ru-RU" sz="1400" dirty="0">
              <a:solidFill>
                <a:srgbClr val="003300"/>
              </a:solidFill>
              <a:latin typeface="Trebuchet MS" pitchFamily="34" charset="0"/>
              <a:ea typeface="Calibri"/>
              <a:cs typeface="Times New Roman" pitchFamily="18" charset="0"/>
            </a:endParaRPr>
          </a:p>
          <a:p>
            <a:pPr marL="400050" indent="-400050" algn="just">
              <a:buClr>
                <a:srgbClr val="077A3E"/>
              </a:buClr>
              <a:buFont typeface="+mj-lt"/>
              <a:buAutoNum type="romanUcPeriod"/>
            </a:pP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не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позднее </a:t>
            </a:r>
            <a:r>
              <a:rPr lang="ru-RU" sz="1400" b="1" u="sng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30 августа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текущего года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– Минфин России размещает сформированный Доклад на своем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официальном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сайте и рекомендует разместить его финансовым органам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субъектов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РФ.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11</a:t>
            </a:fld>
            <a:endParaRPr lang="en-US" dirty="0">
              <a:solidFill>
                <a:srgbClr val="077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2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8746" y="724451"/>
            <a:ext cx="7992888" cy="59093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Рейтинг  субъектов  Российской  Федерации  по  уровню  открытости бюджетных данных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12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421" y="1303023"/>
            <a:ext cx="87190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1200"/>
              </a:spcAft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Начиная с 2015 года рейтинг субъектов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Российской Федерации проводится Научно-исследовательским финансовым 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институтом Минфина России.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1882980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Данные </a:t>
            </a:r>
            <a:r>
              <a:rPr lang="ru-RU" sz="1400" b="1" dirty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рейтинга субъектов Российской Федерации по уровню открытости бюджетных </a:t>
            </a:r>
            <a:r>
              <a:rPr lang="ru-RU" sz="1400" b="1" dirty="0" smtClean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данных за 2016 год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415200"/>
              </p:ext>
            </p:extLst>
          </p:nvPr>
        </p:nvGraphicFramePr>
        <p:xfrm>
          <a:off x="173421" y="2423534"/>
          <a:ext cx="8811201" cy="29884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3475553"/>
                <a:gridCol w="1052422"/>
                <a:gridCol w="2001329"/>
                <a:gridCol w="2281897"/>
              </a:tblGrid>
              <a:tr h="3779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субъекта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Российской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Федерации</a:t>
                      </a:r>
                      <a:endParaRPr lang="ru-RU" sz="1400" noProof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noProof="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Место</a:t>
                      </a:r>
                      <a:endParaRPr lang="ru-RU" sz="1400" noProof="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баллов (максимально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176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% от максимального количества баллов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77A3E">
                        <a:alpha val="85000"/>
                      </a:srgbClr>
                    </a:solidFill>
                  </a:tcPr>
                </a:tc>
              </a:tr>
              <a:tr h="1889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Оренбургская 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15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89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188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Краснодарский край </a:t>
                      </a:r>
                      <a:endParaRPr lang="ru-RU" sz="1400" b="0" i="0" dirty="0" smtClean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2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14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84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4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Красноярский край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3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47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83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188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Московская 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4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41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80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8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Омская 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39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79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,0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1889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Республика Адыгея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6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5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77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6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Мурманская область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kern="1200" dirty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ru-RU" sz="1400" b="0" i="0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36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0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77</a:t>
                      </a:r>
                      <a:r>
                        <a:rPr lang="en-US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cs typeface="Times New Roman" pitchFamily="18" charset="0"/>
                        </a:rPr>
                        <a:t>3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>
                        <a:alpha val="85000"/>
                      </a:srgbClr>
                    </a:solidFill>
                  </a:tcPr>
                </a:tc>
              </a:tr>
              <a:tr h="249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077A3E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 …</a:t>
                      </a:r>
                      <a:endParaRPr lang="ru-RU" sz="14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0" i="0" kern="120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b="0" i="0" dirty="0">
                        <a:solidFill>
                          <a:srgbClr val="077A3E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85000"/>
                      </a:schemeClr>
                    </a:solidFill>
                  </a:tcPr>
                </a:tc>
              </a:tr>
              <a:tr h="1487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Ингушетия	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84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15,5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8,8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58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Республика Северная Осетия - Алания	</a:t>
                      </a:r>
                      <a:endParaRPr lang="ru-RU" sz="1400" b="0" i="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85</a:t>
                      </a:r>
                      <a:endParaRPr lang="ru-RU" sz="1400" b="0" i="0" kern="1200" dirty="0">
                        <a:solidFill>
                          <a:srgbClr val="FF0000"/>
                        </a:solidFill>
                        <a:effectLst/>
                        <a:latin typeface="Trebuchet MS" panose="020B0603020202020204" pitchFamily="34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14,5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dirty="0" smtClean="0">
                          <a:solidFill>
                            <a:srgbClr val="FF0000"/>
                          </a:solidFill>
                          <a:effectLst/>
                          <a:latin typeface="Trebuchet MS" panose="020B0603020202020204" pitchFamily="34" charset="0"/>
                          <a:ea typeface="Calibri"/>
                          <a:cs typeface="Times New Roman" pitchFamily="18" charset="0"/>
                        </a:rPr>
                        <a:t>8,2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  <a:alpha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48474" y="5665916"/>
            <a:ext cx="8719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8775" algn="just">
              <a:spcAft>
                <a:spcPts val="1200"/>
              </a:spcAft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Среди новых вопросов для включения в методологию оценки в следующих циклах будут разработаны вопросы по оценке мероприятий по повышению бюджетной грамотности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28670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3916" y="839891"/>
            <a:ext cx="870806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</a:rPr>
              <a:t>Проект «Бюджетная грамотность для старшеклассников»</a:t>
            </a:r>
            <a:endParaRPr lang="ru-RU" sz="17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8404" y="4683924"/>
            <a:ext cx="8143875" cy="1605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Российский проект является уникальным, не имеет аналогов и может быть примером для других стран. </a:t>
            </a:r>
          </a:p>
          <a:p>
            <a:pPr marL="457200" indent="-457200" algn="just">
              <a:spcBef>
                <a:spcPts val="4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Разработанные материалы могут быть использованы как в рамках отдельного курса, так и для целей инициативного бюджетирования и финансовой грамотности.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44392" y="207532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24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Бюджетная грамотность</a:t>
            </a:r>
            <a:endParaRPr lang="ru-RU" sz="2400" b="1" dirty="0">
              <a:solidFill>
                <a:schemeClr val="accent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13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88014"/>
            <a:ext cx="8732279" cy="7027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600" b="1" i="1" dirty="0">
              <a:latin typeface="Trebuchet MS" panose="020B0603020202020204" pitchFamily="34" charset="0"/>
            </a:endParaRPr>
          </a:p>
          <a:p>
            <a:pPr lvl="0" algn="ctr">
              <a:spcBef>
                <a:spcPts val="200"/>
              </a:spcBef>
            </a:pPr>
            <a:r>
              <a:rPr lang="ru-RU" sz="1600" b="1" i="1" dirty="0"/>
              <a:t>Бюджетная </a:t>
            </a:r>
            <a:r>
              <a:rPr lang="ru-RU" sz="1600" b="1" i="1" dirty="0" smtClean="0"/>
              <a:t>грамотность</a:t>
            </a:r>
            <a:r>
              <a:rPr lang="ru-RU" sz="1600" b="1" dirty="0" smtClean="0"/>
              <a:t> - </a:t>
            </a:r>
            <a:r>
              <a:rPr lang="ru-RU" sz="1600" b="1" i="1" dirty="0" smtClean="0"/>
              <a:t>способность </a:t>
            </a:r>
            <a:r>
              <a:rPr lang="ru-RU" sz="1600" b="1" i="1" dirty="0"/>
              <a:t>читать, расшифровывать и понимать </a:t>
            </a:r>
            <a:r>
              <a:rPr lang="ru-RU" sz="1600" b="1" i="1" dirty="0" smtClean="0"/>
              <a:t>информацию о бюджете.</a:t>
            </a:r>
            <a:endParaRPr lang="ru-RU" sz="1700" b="1" i="1" dirty="0"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852" y="194755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b="1" u="sng" dirty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Цель</a:t>
            </a: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 повышения бюджетной грамотности - формирование ответственной гражданской позиции значительной части населения через понимание задач и функций государственного бюджета, прав и обязанностей по отношению к бюджету.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341" y="1833987"/>
            <a:ext cx="4431374" cy="21744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1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2D350B4-811D-9C49-8D4A-B431FFD45952}" type="slidenum">
              <a:rPr lang="en-US" smtClean="0">
                <a:latin typeface="Trebuchet MS" pitchFamily="34" charset="0"/>
              </a:rPr>
              <a:pPr/>
              <a:t>14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4596" y="788316"/>
            <a:ext cx="83432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7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Программа повышения бюджетной грамотности населения в Российской Федерации на среднесрочный период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084929"/>
            <a:ext cx="8916286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1800"/>
              </a:spcAft>
            </a:pPr>
            <a:r>
              <a:rPr lang="ru-RU" sz="1700" b="1" dirty="0" smtClean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Отличительной </a:t>
            </a:r>
            <a:r>
              <a:rPr lang="ru-RU" sz="1700" b="1" dirty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стороной </a:t>
            </a:r>
            <a:r>
              <a:rPr lang="ru-RU" sz="1700" b="1" dirty="0" smtClean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Программы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будет наличие проработанных мер по встраиванию бюджетной грамотности в реализуемые параллельно проекты Правительства Российской Федерации и высших органов исполнительной власти субъектов Российской Федерации с целью получения синергетического эффекта и расширения аудитории, выявления и использования новых возможностей для продвижения инициатив, связанных с бюджетом и бюджетной грамотностью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.</a:t>
            </a:r>
          </a:p>
          <a:p>
            <a:pPr algn="just">
              <a:spcAft>
                <a:spcPts val="1800"/>
              </a:spcAft>
            </a:pP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В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ходе подготовки Программы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должны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быть разработаны показатели результативности по каждому мероприятию. </a:t>
            </a:r>
          </a:p>
        </p:txBody>
      </p:sp>
      <p:pic>
        <p:nvPicPr>
          <p:cNvPr id="5" name="Picture 29" descr="C:\Users\designer\Desktop\ТЕКУЩЕЕ\презентация для минфина\утверждение орд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6" y="1545772"/>
            <a:ext cx="4524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65274" y="1545772"/>
            <a:ext cx="764481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b="1" u="sng" dirty="0">
                <a:solidFill>
                  <a:srgbClr val="DE9240"/>
                </a:solidFill>
                <a:latin typeface="Trebuchet MS" pitchFamily="34" charset="0"/>
                <a:cs typeface="Times New Roman" pitchFamily="18" charset="0"/>
              </a:rPr>
              <a:t>Программа</a:t>
            </a:r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  <a:cs typeface="Times New Roman" pitchFamily="18" charset="0"/>
              </a:rPr>
              <a:t> будет включать: </a:t>
            </a:r>
          </a:p>
          <a:p>
            <a:pPr marL="285750" lvl="0" indent="-285750" algn="just">
              <a:spcAft>
                <a:spcPts val="600"/>
              </a:spcAft>
              <a:buClr>
                <a:srgbClr val="DE924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подробное описание форм и методов организации образовательной деятельности для разных целевых аудиторий; </a:t>
            </a:r>
          </a:p>
          <a:p>
            <a:pPr marL="285750" lvl="0" indent="-285750" algn="just">
              <a:spcAft>
                <a:spcPts val="600"/>
              </a:spcAft>
              <a:buClr>
                <a:srgbClr val="DE924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функционал всех вовлеченных в </a:t>
            </a:r>
            <a:r>
              <a:rPr lang="ru-RU" b="1" dirty="0" smtClean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ее реализацию исполнителей </a:t>
            </a: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и участников; </a:t>
            </a:r>
          </a:p>
          <a:p>
            <a:pPr marL="285750" lvl="0" indent="-285750" algn="just">
              <a:spcAft>
                <a:spcPts val="600"/>
              </a:spcAft>
              <a:buClr>
                <a:srgbClr val="DE9240"/>
              </a:buClr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77A3E"/>
                </a:solidFill>
                <a:latin typeface="Trebuchet MS" pitchFamily="34" charset="0"/>
                <a:cs typeface="Times New Roman" pitchFamily="18" charset="0"/>
              </a:rPr>
              <a:t>развернутый план реализации с контрольными сроками (дорожная карта).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44392" y="207532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24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Бюджетная грамотность</a:t>
            </a:r>
            <a:endParaRPr lang="ru-RU" sz="2400" b="1" dirty="0">
              <a:solidFill>
                <a:schemeClr val="accent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14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33570" y="682807"/>
            <a:ext cx="8410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</a:rPr>
              <a:t>Построение системы информационного сопровождения мероприятий по повышению бюджетной грамотности населения</a:t>
            </a:r>
            <a:endParaRPr lang="ru-RU" sz="17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07616" y="1329012"/>
            <a:ext cx="2952951" cy="515483"/>
          </a:xfrm>
          <a:prstGeom prst="roundRect">
            <a:avLst/>
          </a:prstGeom>
          <a:solidFill>
            <a:srgbClr val="077A3E">
              <a:alpha val="65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i="1" smtClean="0">
                <a:solidFill>
                  <a:prstClr val="white"/>
                </a:solidFill>
                <a:latin typeface="Trebuchet MS" panose="020B0603020202020204" pitchFamily="34" charset="0"/>
              </a:rPr>
              <a:t>I</a:t>
            </a:r>
            <a:r>
              <a:rPr lang="ru-RU" i="1" smtClean="0">
                <a:solidFill>
                  <a:prstClr val="white"/>
                </a:solidFill>
                <a:latin typeface="Trebuchet MS" panose="020B0603020202020204" pitchFamily="34" charset="0"/>
              </a:rPr>
              <a:t> этап</a:t>
            </a:r>
            <a:endParaRPr lang="ru-RU" i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07615" y="4665396"/>
            <a:ext cx="2952951" cy="515483"/>
          </a:xfrm>
          <a:prstGeom prst="roundRect">
            <a:avLst/>
          </a:prstGeom>
          <a:solidFill>
            <a:srgbClr val="077A3E">
              <a:alpha val="65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i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II </a:t>
            </a:r>
            <a:r>
              <a:rPr lang="ru-RU" i="1" dirty="0" smtClean="0">
                <a:solidFill>
                  <a:prstClr val="white"/>
                </a:solidFill>
                <a:latin typeface="Trebuchet MS" panose="020B0603020202020204" pitchFamily="34" charset="0"/>
              </a:rPr>
              <a:t>этап</a:t>
            </a:r>
            <a:endParaRPr lang="ru-RU" i="1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15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44392" y="207532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2400" dirty="0" smtClean="0">
                <a:solidFill>
                  <a:schemeClr val="accent1"/>
                </a:solidFill>
                <a:latin typeface="Trebuchet MS" pitchFamily="34" charset="0"/>
                <a:cs typeface="Times New Roman" pitchFamily="18" charset="0"/>
              </a:rPr>
              <a:t>Бюджетная грамотность</a:t>
            </a:r>
            <a:endParaRPr lang="ru-RU" sz="2400" b="1" dirty="0">
              <a:solidFill>
                <a:schemeClr val="accent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91386" y="1949631"/>
            <a:ext cx="8803758" cy="1984414"/>
          </a:xfrm>
          <a:prstGeom prst="roundRect">
            <a:avLst/>
          </a:prstGeom>
          <a:noFill/>
          <a:ln w="19050">
            <a:solidFill>
              <a:srgbClr val="077A3E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ru-RU" sz="1700" dirty="0">
                <a:solidFill>
                  <a:schemeClr val="tx1"/>
                </a:solidFill>
                <a:latin typeface="Trebuchet MS" panose="020B0603020202020204" pitchFamily="34" charset="0"/>
              </a:rPr>
              <a:t>создание на базе официального сайта НИФИ </a:t>
            </a:r>
            <a:r>
              <a:rPr lang="ru-RU" sz="1700" b="1" dirty="0">
                <a:solidFill>
                  <a:srgbClr val="003300"/>
                </a:solidFill>
                <a:latin typeface="Trebuchet MS" panose="020B0603020202020204" pitchFamily="34" charset="0"/>
              </a:rPr>
              <a:t>национального портала по бюджетной грамотности</a:t>
            </a:r>
            <a:r>
              <a:rPr lang="ru-RU" sz="1700" dirty="0">
                <a:solidFill>
                  <a:schemeClr val="tx1"/>
                </a:solidFill>
                <a:latin typeface="Trebuchet MS" panose="020B0603020202020204" pitchFamily="34" charset="0"/>
              </a:rPr>
              <a:t>, направленного на </a:t>
            </a:r>
            <a:r>
              <a:rPr lang="ru-RU" sz="17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формирование </a:t>
            </a:r>
            <a:r>
              <a:rPr lang="ru-RU" sz="1700" dirty="0">
                <a:solidFill>
                  <a:schemeClr val="tx1"/>
                </a:solidFill>
                <a:latin typeface="Trebuchet MS" panose="020B0603020202020204" pitchFamily="34" charset="0"/>
              </a:rPr>
              <a:t>интернет-сообщества учителей, инструкторов, менторов по вопросам бюджетной грамотности </a:t>
            </a:r>
            <a:r>
              <a:rPr lang="ru-RU" sz="17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с </a:t>
            </a:r>
            <a:r>
              <a:rPr lang="ru-RU" sz="1700" dirty="0">
                <a:solidFill>
                  <a:schemeClr val="tx1"/>
                </a:solidFill>
                <a:latin typeface="Trebuchet MS" panose="020B0603020202020204" pitchFamily="34" charset="0"/>
              </a:rPr>
              <a:t>учетом следующих блоков: новости, учебно-методические комплексы, документы проекта, результаты апробации в пилотных регионах и базы знаний (библиотека). </a:t>
            </a:r>
            <a:r>
              <a:rPr lang="ru-RU" sz="1700" i="1" dirty="0">
                <a:solidFill>
                  <a:schemeClr val="tx1"/>
                </a:solidFill>
                <a:latin typeface="Trebuchet MS" panose="020B0603020202020204" pitchFamily="34" charset="0"/>
              </a:rPr>
              <a:t>(срок - декабрь 2017 г) </a:t>
            </a:r>
          </a:p>
        </p:txBody>
      </p:sp>
      <p:sp>
        <p:nvSpPr>
          <p:cNvPr id="20" name="Стрелка вправо 19"/>
          <p:cNvSpPr/>
          <p:nvPr/>
        </p:nvSpPr>
        <p:spPr>
          <a:xfrm rot="5400000">
            <a:off x="4265113" y="3780334"/>
            <a:ext cx="637953" cy="1132171"/>
          </a:xfrm>
          <a:prstGeom prst="rightArrow">
            <a:avLst/>
          </a:prstGeom>
          <a:solidFill>
            <a:srgbClr val="077A3E">
              <a:alpha val="65000"/>
            </a:srgb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77A3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55177" y="5273749"/>
            <a:ext cx="8803758" cy="1492100"/>
          </a:xfrm>
          <a:prstGeom prst="roundRect">
            <a:avLst/>
          </a:prstGeom>
          <a:noFill/>
          <a:ln w="19050">
            <a:solidFill>
              <a:srgbClr val="077A3E"/>
            </a:solidFill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/>
            <a:r>
              <a:rPr lang="ru-RU" sz="17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Формирование </a:t>
            </a:r>
            <a:r>
              <a:rPr lang="ru-RU" sz="1700" b="1" dirty="0">
                <a:solidFill>
                  <a:srgbClr val="003300"/>
                </a:solidFill>
                <a:latin typeface="Trebuchet MS" panose="020B0603020202020204" pitchFamily="34" charset="0"/>
              </a:rPr>
              <a:t>Центра компетенций по повышению бюджетной грамотности </a:t>
            </a:r>
            <a:r>
              <a:rPr lang="ru-RU" sz="17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в России, направленного на координацию работ по повышению бюджетной грамотности отдельных групп населения, продвижению идей бюджетной грамотности в регионах, содействие участию населения в реализации проектов инициативного </a:t>
            </a:r>
            <a:r>
              <a:rPr lang="ru-RU" sz="1700" dirty="0">
                <a:solidFill>
                  <a:schemeClr val="tx1"/>
                </a:solidFill>
                <a:latin typeface="Trebuchet MS" panose="020B0603020202020204" pitchFamily="34" charset="0"/>
              </a:rPr>
              <a:t>бюджетирования. </a:t>
            </a:r>
            <a:r>
              <a:rPr lang="ru-RU" sz="1700" i="1" dirty="0">
                <a:solidFill>
                  <a:schemeClr val="tx1"/>
                </a:solidFill>
                <a:latin typeface="Trebuchet MS" panose="020B0603020202020204" pitchFamily="34" charset="0"/>
              </a:rPr>
              <a:t>(срок - </a:t>
            </a:r>
            <a:r>
              <a:rPr lang="ru-RU" sz="1700" i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2018 </a:t>
            </a:r>
            <a:r>
              <a:rPr lang="ru-RU" sz="1700" i="1" dirty="0">
                <a:solidFill>
                  <a:schemeClr val="tx1"/>
                </a:solidFill>
                <a:latin typeface="Trebuchet MS" panose="020B0603020202020204" pitchFamily="34" charset="0"/>
              </a:rPr>
              <a:t>г) </a:t>
            </a:r>
          </a:p>
        </p:txBody>
      </p:sp>
    </p:spTree>
    <p:extLst>
      <p:ext uri="{BB962C8B-B14F-4D97-AF65-F5344CB8AC3E}">
        <p14:creationId xmlns:p14="http://schemas.microsoft.com/office/powerpoint/2010/main" val="406298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16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>
            <a:off x="733570" y="778057"/>
            <a:ext cx="8410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077A3E"/>
                </a:solidFill>
                <a:latin typeface="Trebuchet MS" pitchFamily="34" charset="0"/>
              </a:rPr>
              <a:t>Эффекты </a:t>
            </a:r>
            <a:r>
              <a:rPr lang="ru-RU" sz="1800" b="1" dirty="0">
                <a:solidFill>
                  <a:srgbClr val="077A3E"/>
                </a:solidFill>
                <a:latin typeface="Trebuchet MS" pitchFamily="34" charset="0"/>
              </a:rPr>
              <a:t>от внедрения инициативного бюджетирования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" y="1423368"/>
            <a:ext cx="9143998" cy="195669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 algn="just">
              <a:lnSpc>
                <a:spcPct val="90000"/>
              </a:lnSpc>
              <a:spcAft>
                <a:spcPts val="1200"/>
              </a:spcAft>
            </a:pPr>
            <a:endParaRPr lang="ru-RU" sz="1700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3" name="Полилиния 32"/>
          <p:cNvSpPr/>
          <p:nvPr/>
        </p:nvSpPr>
        <p:spPr>
          <a:xfrm>
            <a:off x="296332" y="1423368"/>
            <a:ext cx="2995579" cy="720864"/>
          </a:xfrm>
          <a:custGeom>
            <a:avLst/>
            <a:gdLst>
              <a:gd name="connsiteX0" fmla="*/ 0 w 2995579"/>
              <a:gd name="connsiteY0" fmla="*/ 88956 h 889561"/>
              <a:gd name="connsiteX1" fmla="*/ 88956 w 2995579"/>
              <a:gd name="connsiteY1" fmla="*/ 0 h 889561"/>
              <a:gd name="connsiteX2" fmla="*/ 2906623 w 2995579"/>
              <a:gd name="connsiteY2" fmla="*/ 0 h 889561"/>
              <a:gd name="connsiteX3" fmla="*/ 2995579 w 2995579"/>
              <a:gd name="connsiteY3" fmla="*/ 88956 h 889561"/>
              <a:gd name="connsiteX4" fmla="*/ 2995579 w 2995579"/>
              <a:gd name="connsiteY4" fmla="*/ 800605 h 889561"/>
              <a:gd name="connsiteX5" fmla="*/ 2906623 w 2995579"/>
              <a:gd name="connsiteY5" fmla="*/ 889561 h 889561"/>
              <a:gd name="connsiteX6" fmla="*/ 88956 w 2995579"/>
              <a:gd name="connsiteY6" fmla="*/ 889561 h 889561"/>
              <a:gd name="connsiteX7" fmla="*/ 0 w 2995579"/>
              <a:gd name="connsiteY7" fmla="*/ 800605 h 889561"/>
              <a:gd name="connsiteX8" fmla="*/ 0 w 2995579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5579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2906623" y="0"/>
                </a:lnTo>
                <a:cubicBezTo>
                  <a:pt x="2955752" y="0"/>
                  <a:pt x="2995579" y="39827"/>
                  <a:pt x="2995579" y="88956"/>
                </a:cubicBezTo>
                <a:lnTo>
                  <a:pt x="2995579" y="800605"/>
                </a:lnTo>
                <a:cubicBezTo>
                  <a:pt x="2995579" y="849734"/>
                  <a:pt x="2955752" y="889561"/>
                  <a:pt x="2906623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solidFill>
            <a:srgbClr val="077A3E">
              <a:alpha val="8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44" tIns="48914" rIns="60344" bIns="489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ЭКОНОМИЧЕСКИЕ</a:t>
            </a:r>
            <a:endParaRPr lang="ru-RU" sz="1800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Полилиния 33"/>
          <p:cNvSpPr/>
          <p:nvPr/>
        </p:nvSpPr>
        <p:spPr>
          <a:xfrm>
            <a:off x="595889" y="2144232"/>
            <a:ext cx="319186" cy="6667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6726"/>
                </a:lnTo>
                <a:lnTo>
                  <a:pt x="319186" y="666726"/>
                </a:lnTo>
              </a:path>
            </a:pathLst>
          </a:custGeom>
          <a:noFill/>
          <a:ln w="38100">
            <a:solidFill>
              <a:srgbClr val="077A3E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Полилиния 34"/>
          <p:cNvSpPr/>
          <p:nvPr/>
        </p:nvSpPr>
        <p:spPr>
          <a:xfrm>
            <a:off x="915076" y="2366178"/>
            <a:ext cx="3186436" cy="760701"/>
          </a:xfrm>
          <a:custGeom>
            <a:avLst/>
            <a:gdLst>
              <a:gd name="connsiteX0" fmla="*/ 0 w 3186436"/>
              <a:gd name="connsiteY0" fmla="*/ 88956 h 889561"/>
              <a:gd name="connsiteX1" fmla="*/ 88956 w 3186436"/>
              <a:gd name="connsiteY1" fmla="*/ 0 h 889561"/>
              <a:gd name="connsiteX2" fmla="*/ 3097480 w 3186436"/>
              <a:gd name="connsiteY2" fmla="*/ 0 h 889561"/>
              <a:gd name="connsiteX3" fmla="*/ 3186436 w 3186436"/>
              <a:gd name="connsiteY3" fmla="*/ 88956 h 889561"/>
              <a:gd name="connsiteX4" fmla="*/ 3186436 w 3186436"/>
              <a:gd name="connsiteY4" fmla="*/ 800605 h 889561"/>
              <a:gd name="connsiteX5" fmla="*/ 3097480 w 3186436"/>
              <a:gd name="connsiteY5" fmla="*/ 889561 h 889561"/>
              <a:gd name="connsiteX6" fmla="*/ 88956 w 3186436"/>
              <a:gd name="connsiteY6" fmla="*/ 889561 h 889561"/>
              <a:gd name="connsiteX7" fmla="*/ 0 w 3186436"/>
              <a:gd name="connsiteY7" fmla="*/ 800605 h 889561"/>
              <a:gd name="connsiteX8" fmla="*/ 0 w 3186436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6436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097480" y="0"/>
                </a:lnTo>
                <a:cubicBezTo>
                  <a:pt x="3146609" y="0"/>
                  <a:pt x="3186436" y="39827"/>
                  <a:pt x="3186436" y="88956"/>
                </a:cubicBezTo>
                <a:lnTo>
                  <a:pt x="3186436" y="800605"/>
                </a:lnTo>
                <a:cubicBezTo>
                  <a:pt x="3186436" y="849734"/>
                  <a:pt x="3146609" y="889561"/>
                  <a:pt x="3097480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077A3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724" tIns="43834" rIns="52724" bIns="438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Повышение эффективности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расходования бюджетных средств</a:t>
            </a:r>
            <a:endParaRPr lang="ru-RU" sz="1400" kern="1200" dirty="0">
              <a:latin typeface="Trebuchet MS" panose="020B0603020202020204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95889" y="2144232"/>
            <a:ext cx="337404" cy="178778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87786"/>
                </a:lnTo>
                <a:lnTo>
                  <a:pt x="337404" y="1787786"/>
                </a:lnTo>
              </a:path>
            </a:pathLst>
          </a:custGeom>
          <a:noFill/>
          <a:ln w="38100">
            <a:solidFill>
              <a:srgbClr val="077A3E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Полилиния 36"/>
          <p:cNvSpPr/>
          <p:nvPr/>
        </p:nvSpPr>
        <p:spPr>
          <a:xfrm>
            <a:off x="933294" y="3487240"/>
            <a:ext cx="3206078" cy="690972"/>
          </a:xfrm>
          <a:custGeom>
            <a:avLst/>
            <a:gdLst>
              <a:gd name="connsiteX0" fmla="*/ 0 w 3206078"/>
              <a:gd name="connsiteY0" fmla="*/ 88956 h 889561"/>
              <a:gd name="connsiteX1" fmla="*/ 88956 w 3206078"/>
              <a:gd name="connsiteY1" fmla="*/ 0 h 889561"/>
              <a:gd name="connsiteX2" fmla="*/ 3117122 w 3206078"/>
              <a:gd name="connsiteY2" fmla="*/ 0 h 889561"/>
              <a:gd name="connsiteX3" fmla="*/ 3206078 w 3206078"/>
              <a:gd name="connsiteY3" fmla="*/ 88956 h 889561"/>
              <a:gd name="connsiteX4" fmla="*/ 3206078 w 3206078"/>
              <a:gd name="connsiteY4" fmla="*/ 800605 h 889561"/>
              <a:gd name="connsiteX5" fmla="*/ 3117122 w 3206078"/>
              <a:gd name="connsiteY5" fmla="*/ 889561 h 889561"/>
              <a:gd name="connsiteX6" fmla="*/ 88956 w 3206078"/>
              <a:gd name="connsiteY6" fmla="*/ 889561 h 889561"/>
              <a:gd name="connsiteX7" fmla="*/ 0 w 3206078"/>
              <a:gd name="connsiteY7" fmla="*/ 800605 h 889561"/>
              <a:gd name="connsiteX8" fmla="*/ 0 w 3206078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6078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117122" y="0"/>
                </a:lnTo>
                <a:cubicBezTo>
                  <a:pt x="3166251" y="0"/>
                  <a:pt x="3206078" y="39827"/>
                  <a:pt x="3206078" y="88956"/>
                </a:cubicBezTo>
                <a:lnTo>
                  <a:pt x="3206078" y="800605"/>
                </a:lnTo>
                <a:cubicBezTo>
                  <a:pt x="3206078" y="849734"/>
                  <a:pt x="3166251" y="889561"/>
                  <a:pt x="3117122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077A3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724" tIns="43834" rIns="52724" bIns="438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Повышение сохранности реализованных</a:t>
            </a:r>
          </a:p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проектов</a:t>
            </a:r>
            <a:endParaRPr lang="ru-RU" sz="1400" b="1" kern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595889" y="2144232"/>
            <a:ext cx="337404" cy="2899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99738"/>
                </a:lnTo>
                <a:lnTo>
                  <a:pt x="337404" y="2899738"/>
                </a:lnTo>
              </a:path>
            </a:pathLst>
          </a:custGeom>
          <a:noFill/>
          <a:ln w="38100">
            <a:solidFill>
              <a:srgbClr val="077A3E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Полилиния 38"/>
          <p:cNvSpPr/>
          <p:nvPr/>
        </p:nvSpPr>
        <p:spPr>
          <a:xfrm>
            <a:off x="933294" y="4599190"/>
            <a:ext cx="3228708" cy="687929"/>
          </a:xfrm>
          <a:custGeom>
            <a:avLst/>
            <a:gdLst>
              <a:gd name="connsiteX0" fmla="*/ 0 w 3228708"/>
              <a:gd name="connsiteY0" fmla="*/ 88956 h 889561"/>
              <a:gd name="connsiteX1" fmla="*/ 88956 w 3228708"/>
              <a:gd name="connsiteY1" fmla="*/ 0 h 889561"/>
              <a:gd name="connsiteX2" fmla="*/ 3139752 w 3228708"/>
              <a:gd name="connsiteY2" fmla="*/ 0 h 889561"/>
              <a:gd name="connsiteX3" fmla="*/ 3228708 w 3228708"/>
              <a:gd name="connsiteY3" fmla="*/ 88956 h 889561"/>
              <a:gd name="connsiteX4" fmla="*/ 3228708 w 3228708"/>
              <a:gd name="connsiteY4" fmla="*/ 800605 h 889561"/>
              <a:gd name="connsiteX5" fmla="*/ 3139752 w 3228708"/>
              <a:gd name="connsiteY5" fmla="*/ 889561 h 889561"/>
              <a:gd name="connsiteX6" fmla="*/ 88956 w 3228708"/>
              <a:gd name="connsiteY6" fmla="*/ 889561 h 889561"/>
              <a:gd name="connsiteX7" fmla="*/ 0 w 3228708"/>
              <a:gd name="connsiteY7" fmla="*/ 800605 h 889561"/>
              <a:gd name="connsiteX8" fmla="*/ 0 w 3228708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8708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139752" y="0"/>
                </a:lnTo>
                <a:cubicBezTo>
                  <a:pt x="3188881" y="0"/>
                  <a:pt x="3228708" y="39827"/>
                  <a:pt x="3228708" y="88956"/>
                </a:cubicBezTo>
                <a:lnTo>
                  <a:pt x="3228708" y="800605"/>
                </a:lnTo>
                <a:cubicBezTo>
                  <a:pt x="3228708" y="849734"/>
                  <a:pt x="3188881" y="889561"/>
                  <a:pt x="3139752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077A3E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724" tIns="43834" rIns="52724" bIns="438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Привлечение дополнительного финансирования </a:t>
            </a:r>
            <a:endParaRPr lang="ru-RU" sz="1400" b="1" kern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Полилиния 39"/>
          <p:cNvSpPr/>
          <p:nvPr/>
        </p:nvSpPr>
        <p:spPr>
          <a:xfrm>
            <a:off x="5808148" y="1423368"/>
            <a:ext cx="2931878" cy="720864"/>
          </a:xfrm>
          <a:custGeom>
            <a:avLst/>
            <a:gdLst>
              <a:gd name="connsiteX0" fmla="*/ 0 w 2454904"/>
              <a:gd name="connsiteY0" fmla="*/ 88956 h 889561"/>
              <a:gd name="connsiteX1" fmla="*/ 88956 w 2454904"/>
              <a:gd name="connsiteY1" fmla="*/ 0 h 889561"/>
              <a:gd name="connsiteX2" fmla="*/ 2365948 w 2454904"/>
              <a:gd name="connsiteY2" fmla="*/ 0 h 889561"/>
              <a:gd name="connsiteX3" fmla="*/ 2454904 w 2454904"/>
              <a:gd name="connsiteY3" fmla="*/ 88956 h 889561"/>
              <a:gd name="connsiteX4" fmla="*/ 2454904 w 2454904"/>
              <a:gd name="connsiteY4" fmla="*/ 800605 h 889561"/>
              <a:gd name="connsiteX5" fmla="*/ 2365948 w 2454904"/>
              <a:gd name="connsiteY5" fmla="*/ 889561 h 889561"/>
              <a:gd name="connsiteX6" fmla="*/ 88956 w 2454904"/>
              <a:gd name="connsiteY6" fmla="*/ 889561 h 889561"/>
              <a:gd name="connsiteX7" fmla="*/ 0 w 2454904"/>
              <a:gd name="connsiteY7" fmla="*/ 800605 h 889561"/>
              <a:gd name="connsiteX8" fmla="*/ 0 w 2454904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54904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2365948" y="0"/>
                </a:lnTo>
                <a:cubicBezTo>
                  <a:pt x="2415077" y="0"/>
                  <a:pt x="2454904" y="39827"/>
                  <a:pt x="2454904" y="88956"/>
                </a:cubicBezTo>
                <a:lnTo>
                  <a:pt x="2454904" y="800605"/>
                </a:lnTo>
                <a:cubicBezTo>
                  <a:pt x="2454904" y="849734"/>
                  <a:pt x="2415077" y="889561"/>
                  <a:pt x="2365948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solidFill>
            <a:srgbClr val="DE9240">
              <a:alpha val="85000"/>
            </a:srgb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344" tIns="48914" rIns="60344" bIns="4891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b="1" kern="1200" dirty="0" smtClean="0">
                <a:solidFill>
                  <a:schemeClr val="bg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СОЦИАЛЬНЫЕ</a:t>
            </a:r>
            <a:endParaRPr lang="ru-RU" sz="1800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1" name="Полилиния 40"/>
          <p:cNvSpPr/>
          <p:nvPr/>
        </p:nvSpPr>
        <p:spPr>
          <a:xfrm flipH="1">
            <a:off x="8129725" y="2144232"/>
            <a:ext cx="306611" cy="66717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67170"/>
                </a:lnTo>
                <a:lnTo>
                  <a:pt x="547759" y="667170"/>
                </a:lnTo>
              </a:path>
            </a:pathLst>
          </a:custGeom>
          <a:noFill/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2" name="Полилиния 41"/>
          <p:cNvSpPr/>
          <p:nvPr/>
        </p:nvSpPr>
        <p:spPr>
          <a:xfrm>
            <a:off x="4699805" y="2347258"/>
            <a:ext cx="3222830" cy="779622"/>
          </a:xfrm>
          <a:custGeom>
            <a:avLst/>
            <a:gdLst>
              <a:gd name="connsiteX0" fmla="*/ 0 w 3222830"/>
              <a:gd name="connsiteY0" fmla="*/ 88956 h 889561"/>
              <a:gd name="connsiteX1" fmla="*/ 88956 w 3222830"/>
              <a:gd name="connsiteY1" fmla="*/ 0 h 889561"/>
              <a:gd name="connsiteX2" fmla="*/ 3133874 w 3222830"/>
              <a:gd name="connsiteY2" fmla="*/ 0 h 889561"/>
              <a:gd name="connsiteX3" fmla="*/ 3222830 w 3222830"/>
              <a:gd name="connsiteY3" fmla="*/ 88956 h 889561"/>
              <a:gd name="connsiteX4" fmla="*/ 3222830 w 3222830"/>
              <a:gd name="connsiteY4" fmla="*/ 800605 h 889561"/>
              <a:gd name="connsiteX5" fmla="*/ 3133874 w 3222830"/>
              <a:gd name="connsiteY5" fmla="*/ 889561 h 889561"/>
              <a:gd name="connsiteX6" fmla="*/ 88956 w 3222830"/>
              <a:gd name="connsiteY6" fmla="*/ 889561 h 889561"/>
              <a:gd name="connsiteX7" fmla="*/ 0 w 3222830"/>
              <a:gd name="connsiteY7" fmla="*/ 800605 h 889561"/>
              <a:gd name="connsiteX8" fmla="*/ 0 w 3222830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2830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133874" y="0"/>
                </a:lnTo>
                <a:cubicBezTo>
                  <a:pt x="3183003" y="0"/>
                  <a:pt x="3222830" y="39827"/>
                  <a:pt x="3222830" y="88956"/>
                </a:cubicBezTo>
                <a:lnTo>
                  <a:pt x="3222830" y="800605"/>
                </a:lnTo>
                <a:cubicBezTo>
                  <a:pt x="3222830" y="849734"/>
                  <a:pt x="3183003" y="889561"/>
                  <a:pt x="3133874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724" tIns="43834" rIns="52724" bIns="438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Формирование лояльности граждан</a:t>
            </a:r>
            <a:endParaRPr lang="ru-RU" sz="1400" b="1" kern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Полилиния 42"/>
          <p:cNvSpPr/>
          <p:nvPr/>
        </p:nvSpPr>
        <p:spPr>
          <a:xfrm flipH="1">
            <a:off x="8137428" y="2175668"/>
            <a:ext cx="297993" cy="173677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1736779"/>
                </a:lnTo>
                <a:lnTo>
                  <a:pt x="573763" y="1736779"/>
                </a:lnTo>
              </a:path>
            </a:pathLst>
          </a:custGeom>
          <a:noFill/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4" name="Полилиния 43"/>
          <p:cNvSpPr/>
          <p:nvPr/>
        </p:nvSpPr>
        <p:spPr>
          <a:xfrm>
            <a:off x="4699804" y="3476134"/>
            <a:ext cx="3196157" cy="802874"/>
          </a:xfrm>
          <a:custGeom>
            <a:avLst/>
            <a:gdLst>
              <a:gd name="connsiteX0" fmla="*/ 0 w 3196157"/>
              <a:gd name="connsiteY0" fmla="*/ 88956 h 889561"/>
              <a:gd name="connsiteX1" fmla="*/ 88956 w 3196157"/>
              <a:gd name="connsiteY1" fmla="*/ 0 h 889561"/>
              <a:gd name="connsiteX2" fmla="*/ 3107201 w 3196157"/>
              <a:gd name="connsiteY2" fmla="*/ 0 h 889561"/>
              <a:gd name="connsiteX3" fmla="*/ 3196157 w 3196157"/>
              <a:gd name="connsiteY3" fmla="*/ 88956 h 889561"/>
              <a:gd name="connsiteX4" fmla="*/ 3196157 w 3196157"/>
              <a:gd name="connsiteY4" fmla="*/ 800605 h 889561"/>
              <a:gd name="connsiteX5" fmla="*/ 3107201 w 3196157"/>
              <a:gd name="connsiteY5" fmla="*/ 889561 h 889561"/>
              <a:gd name="connsiteX6" fmla="*/ 88956 w 3196157"/>
              <a:gd name="connsiteY6" fmla="*/ 889561 h 889561"/>
              <a:gd name="connsiteX7" fmla="*/ 0 w 3196157"/>
              <a:gd name="connsiteY7" fmla="*/ 800605 h 889561"/>
              <a:gd name="connsiteX8" fmla="*/ 0 w 3196157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96157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107201" y="0"/>
                </a:lnTo>
                <a:cubicBezTo>
                  <a:pt x="3156330" y="0"/>
                  <a:pt x="3196157" y="39827"/>
                  <a:pt x="3196157" y="88956"/>
                </a:cubicBezTo>
                <a:lnTo>
                  <a:pt x="3196157" y="800605"/>
                </a:lnTo>
                <a:cubicBezTo>
                  <a:pt x="3196157" y="849734"/>
                  <a:pt x="3156330" y="889561"/>
                  <a:pt x="3107201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724" tIns="43834" rIns="52724" bIns="438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Рост вовлеченности граждан в бюджетный процесс</a:t>
            </a:r>
            <a:endParaRPr lang="ru-RU" sz="1400" b="1" kern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Полилиния 44"/>
          <p:cNvSpPr/>
          <p:nvPr/>
        </p:nvSpPr>
        <p:spPr>
          <a:xfrm flipH="1">
            <a:off x="8145895" y="2245653"/>
            <a:ext cx="290441" cy="280792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807926"/>
                </a:lnTo>
                <a:lnTo>
                  <a:pt x="602428" y="2807926"/>
                </a:lnTo>
              </a:path>
            </a:pathLst>
          </a:custGeom>
          <a:noFill/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6" name="Полилиния 45"/>
          <p:cNvSpPr/>
          <p:nvPr/>
        </p:nvSpPr>
        <p:spPr>
          <a:xfrm>
            <a:off x="4700179" y="4589618"/>
            <a:ext cx="3195782" cy="697502"/>
          </a:xfrm>
          <a:custGeom>
            <a:avLst/>
            <a:gdLst>
              <a:gd name="connsiteX0" fmla="*/ 0 w 3156803"/>
              <a:gd name="connsiteY0" fmla="*/ 88956 h 889561"/>
              <a:gd name="connsiteX1" fmla="*/ 88956 w 3156803"/>
              <a:gd name="connsiteY1" fmla="*/ 0 h 889561"/>
              <a:gd name="connsiteX2" fmla="*/ 3067847 w 3156803"/>
              <a:gd name="connsiteY2" fmla="*/ 0 h 889561"/>
              <a:gd name="connsiteX3" fmla="*/ 3156803 w 3156803"/>
              <a:gd name="connsiteY3" fmla="*/ 88956 h 889561"/>
              <a:gd name="connsiteX4" fmla="*/ 3156803 w 3156803"/>
              <a:gd name="connsiteY4" fmla="*/ 800605 h 889561"/>
              <a:gd name="connsiteX5" fmla="*/ 3067847 w 3156803"/>
              <a:gd name="connsiteY5" fmla="*/ 889561 h 889561"/>
              <a:gd name="connsiteX6" fmla="*/ 88956 w 3156803"/>
              <a:gd name="connsiteY6" fmla="*/ 889561 h 889561"/>
              <a:gd name="connsiteX7" fmla="*/ 0 w 3156803"/>
              <a:gd name="connsiteY7" fmla="*/ 800605 h 889561"/>
              <a:gd name="connsiteX8" fmla="*/ 0 w 3156803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56803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067847" y="0"/>
                </a:lnTo>
                <a:cubicBezTo>
                  <a:pt x="3116976" y="0"/>
                  <a:pt x="3156803" y="39827"/>
                  <a:pt x="3156803" y="88956"/>
                </a:cubicBezTo>
                <a:lnTo>
                  <a:pt x="3156803" y="800605"/>
                </a:lnTo>
                <a:cubicBezTo>
                  <a:pt x="3156803" y="849734"/>
                  <a:pt x="3116976" y="889561"/>
                  <a:pt x="3067847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724" tIns="43834" rIns="52724" bIns="43834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Повышение уровня доверия к власти</a:t>
            </a:r>
            <a:endParaRPr lang="ru-RU" sz="1400" b="1" kern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Полилиния 46"/>
          <p:cNvSpPr/>
          <p:nvPr/>
        </p:nvSpPr>
        <p:spPr>
          <a:xfrm flipH="1">
            <a:off x="7823114" y="2234938"/>
            <a:ext cx="613222" cy="3886546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3886546"/>
                </a:lnTo>
                <a:lnTo>
                  <a:pt x="595112" y="3886546"/>
                </a:lnTo>
              </a:path>
            </a:pathLst>
          </a:custGeom>
          <a:noFill/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Полилиния 47"/>
          <p:cNvSpPr/>
          <p:nvPr/>
        </p:nvSpPr>
        <p:spPr>
          <a:xfrm>
            <a:off x="4696363" y="5575151"/>
            <a:ext cx="3169371" cy="889561"/>
          </a:xfrm>
          <a:custGeom>
            <a:avLst/>
            <a:gdLst>
              <a:gd name="connsiteX0" fmla="*/ 0 w 3169371"/>
              <a:gd name="connsiteY0" fmla="*/ 88956 h 889561"/>
              <a:gd name="connsiteX1" fmla="*/ 88956 w 3169371"/>
              <a:gd name="connsiteY1" fmla="*/ 0 h 889561"/>
              <a:gd name="connsiteX2" fmla="*/ 3080415 w 3169371"/>
              <a:gd name="connsiteY2" fmla="*/ 0 h 889561"/>
              <a:gd name="connsiteX3" fmla="*/ 3169371 w 3169371"/>
              <a:gd name="connsiteY3" fmla="*/ 88956 h 889561"/>
              <a:gd name="connsiteX4" fmla="*/ 3169371 w 3169371"/>
              <a:gd name="connsiteY4" fmla="*/ 800605 h 889561"/>
              <a:gd name="connsiteX5" fmla="*/ 3080415 w 3169371"/>
              <a:gd name="connsiteY5" fmla="*/ 889561 h 889561"/>
              <a:gd name="connsiteX6" fmla="*/ 88956 w 3169371"/>
              <a:gd name="connsiteY6" fmla="*/ 889561 h 889561"/>
              <a:gd name="connsiteX7" fmla="*/ 0 w 3169371"/>
              <a:gd name="connsiteY7" fmla="*/ 800605 h 889561"/>
              <a:gd name="connsiteX8" fmla="*/ 0 w 3169371"/>
              <a:gd name="connsiteY8" fmla="*/ 88956 h 8895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69371" h="889561">
                <a:moveTo>
                  <a:pt x="0" y="88956"/>
                </a:moveTo>
                <a:cubicBezTo>
                  <a:pt x="0" y="39827"/>
                  <a:pt x="39827" y="0"/>
                  <a:pt x="88956" y="0"/>
                </a:cubicBezTo>
                <a:lnTo>
                  <a:pt x="3080415" y="0"/>
                </a:lnTo>
                <a:cubicBezTo>
                  <a:pt x="3129544" y="0"/>
                  <a:pt x="3169371" y="39827"/>
                  <a:pt x="3169371" y="88956"/>
                </a:cubicBezTo>
                <a:lnTo>
                  <a:pt x="3169371" y="800605"/>
                </a:lnTo>
                <a:cubicBezTo>
                  <a:pt x="3169371" y="849734"/>
                  <a:pt x="3129544" y="889561"/>
                  <a:pt x="3080415" y="889561"/>
                </a:cubicBezTo>
                <a:lnTo>
                  <a:pt x="88956" y="889561"/>
                </a:lnTo>
                <a:cubicBezTo>
                  <a:pt x="39827" y="889561"/>
                  <a:pt x="0" y="849734"/>
                  <a:pt x="0" y="800605"/>
                </a:cubicBezTo>
                <a:lnTo>
                  <a:pt x="0" y="88956"/>
                </a:lnTo>
                <a:close/>
              </a:path>
            </a:pathLst>
          </a:custGeom>
          <a:ln w="38100">
            <a:solidFill>
              <a:srgbClr val="DE9240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914" tIns="41294" rIns="48914" bIns="41294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Снижение иждивенческих настроений со стороны населения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kern="1200" dirty="0" smtClean="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и активизация его участия в местном развитии</a:t>
            </a:r>
            <a:endParaRPr lang="ru-RU" sz="1400" b="1" kern="1200" dirty="0">
              <a:solidFill>
                <a:schemeClr val="tx1"/>
              </a:solidFill>
              <a:latin typeface="Trebuchet MS" panose="020B0603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17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>
            <a:off x="733570" y="599959"/>
            <a:ext cx="84104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Классификация практик участия граждан 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56552"/>
              </p:ext>
            </p:extLst>
          </p:nvPr>
        </p:nvGraphicFramePr>
        <p:xfrm>
          <a:off x="35497" y="981507"/>
          <a:ext cx="9051117" cy="5852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58228"/>
                <a:gridCol w="2232248"/>
                <a:gridCol w="1591084"/>
                <a:gridCol w="1794294"/>
                <a:gridCol w="2375263"/>
              </a:tblGrid>
              <a:tr h="599477"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Критерий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1. Программа поддержки местных инициатив (ППМИ) Всемирного банка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2. «Народная инициатива»,</a:t>
                      </a: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«Народный бюджет»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3.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Партиципаторное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бюджетирование (ПБ)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4. Приоритетный проект «Формирование комфортной городской среды» </a:t>
                      </a:r>
                      <a:endParaRPr lang="ru-RU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solidFill>
                      <a:srgbClr val="003300"/>
                    </a:solidFill>
                  </a:tcPr>
                </a:tc>
              </a:tr>
              <a:tr h="42819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Год начала реализации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2007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168664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Ключевые особенности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1. Выбор проектов гражданами на собраниях поселений.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2. Конкурсный характер отбора проектов на основании формализованных критериев.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Интеграция в национальную административную, бюджетную и правовую системы.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4. Проекты осуществляются на средства бюджетов субъектов РФ при обязательном софинансировании населения, местного бизнеса и муниципалитетов.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Являются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региональными вариациями практик инициативного бюджетирования,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и п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редставляют синтез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различных подходов </a:t>
                      </a:r>
                      <a:r>
                        <a:rPr lang="ru-RU" sz="1200" baseline="0" dirty="0" err="1" smtClean="0">
                          <a:solidFill>
                            <a:schemeClr val="tx1"/>
                          </a:solidFill>
                        </a:rPr>
                        <a:t>партисипаторного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бюджетирования.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Распределение выделенной части городского бюджета или привлеченных средств на основании решений комиссии, состоящей из граждан, отобранных с помощью жеребьевки из  числа подавших свои проекты к рассмотрению и представителей муниципалитета.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Комиссия может выдвигать бюджетные инициативы в разных сферах жизни города.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Предусмотрено предоставление субсидий из федерального бюджета бюджетам субъектов РФ на поддержку государственных программ субъектов РФ и муниципальных программ формирования современной городской среды в размере 20 млрд. рублей. Правительством РФ утверждены Правила предоставления и распределения указанных субсидий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(постановление Правительства РФ  от 10.02.2017 №169)</a:t>
                      </a:r>
                    </a:p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Методология «соучаствующего проектирования»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455873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Охват регионов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Кировская,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</a:rPr>
                        <a:t> Тверская, Нижегородская области,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Ставрополь, Хабаровский край, Республика Башкортостан и Северная Осетия-Алания, Еврейская АО и др. Регионы 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Тульская, Иркутская, Тамбовская область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</a:rPr>
                        <a:t>13 городов и городских поселений Ленинградской, Вологодской и Кировской областей, с 2016 г. проект ПБ запущен в г. Санкт-Петербурге</a:t>
                      </a:r>
                      <a:endParaRPr lang="ru-RU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 субъекта РФ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93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Овал 22"/>
          <p:cNvSpPr/>
          <p:nvPr/>
        </p:nvSpPr>
        <p:spPr>
          <a:xfrm>
            <a:off x="5014391" y="-679112"/>
            <a:ext cx="4649288" cy="4684135"/>
          </a:xfrm>
          <a:prstGeom prst="ellipse">
            <a:avLst/>
          </a:prstGeom>
          <a:gradFill flip="none" rotWithShape="1">
            <a:gsLst>
              <a:gs pos="2000">
                <a:schemeClr val="bg1"/>
              </a:gs>
              <a:gs pos="58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2400" y="1203109"/>
            <a:ext cx="868407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Методические рекомендации для подготовки правил благоустройства территорий поселений, городских округов, внутригородских районов (утверждены приказом 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Минтсроя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 России от 13.04.2017 №711/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пр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).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200"/>
              </a:spcAft>
              <a:buFont typeface="+mj-lt"/>
              <a:buAutoNum type="arabicPeriod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Операционное руководство практики инициативного бюджетирования: пример Программы поддержки местных инициатив (издано в рамках проекта по развитию инициативного бюджетирования в Российской Федерации), 2016.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Руководство по внедрению </a:t>
            </a:r>
            <a:r>
              <a:rPr lang="ru-RU" sz="1600" dirty="0" err="1">
                <a:latin typeface="Trebuchet MS" pitchFamily="34" charset="0"/>
                <a:cs typeface="Times New Roman" pitchFamily="18" charset="0"/>
              </a:rPr>
              <a:t>партиципаторного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 бюджетирования для муниципалитетов РФ. Европейский университет в Санкт-Петербурге, 2015.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18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22" name="Заголовок 5"/>
          <p:cNvSpPr txBox="1">
            <a:spLocks/>
          </p:cNvSpPr>
          <p:nvPr/>
        </p:nvSpPr>
        <p:spPr>
          <a:xfrm>
            <a:off x="733569" y="759007"/>
            <a:ext cx="84104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Методики реализации проектов ИБ для регионов и муниципалитетов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09701" y="3690751"/>
            <a:ext cx="87322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DE9240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Дополнительно к методикам существует ряд справочных и обучающих материалов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9701" y="4138373"/>
            <a:ext cx="8626778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Trebuchet MS" panose="020B0603020202020204" pitchFamily="34" charset="0"/>
              </a:rPr>
              <a:t>набор обучающих программ и материалов для проведения тренингов по инициативному бюджетированию НИФИ Минфина России: обучающие программы на 38 часов для государственных служащих федерального уровня, 40 часов – регионального уровня и 74 часа – муниципального уровня; </a:t>
            </a:r>
            <a:endParaRPr lang="ru-RU" sz="1600" dirty="0" smtClean="0">
              <a:latin typeface="Trebuchet MS" panose="020B0603020202020204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Trebuchet MS" panose="020B0603020202020204" pitchFamily="34" charset="0"/>
              </a:rPr>
              <a:t>он-</a:t>
            </a:r>
            <a:r>
              <a:rPr lang="ru-RU" sz="1600" dirty="0" err="1">
                <a:latin typeface="Trebuchet MS" panose="020B0603020202020204" pitchFamily="34" charset="0"/>
              </a:rPr>
              <a:t>лайн</a:t>
            </a:r>
            <a:r>
              <a:rPr lang="ru-RU" sz="1600" dirty="0">
                <a:latin typeface="Trebuchet MS" panose="020B0603020202020204" pitchFamily="34" charset="0"/>
              </a:rPr>
              <a:t> учебный курс для Университета Комитета гражданских инициатив;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ru-RU" sz="1600" dirty="0">
                <a:latin typeface="Trebuchet MS" panose="020B0603020202020204" pitchFamily="34" charset="0"/>
              </a:rPr>
              <a:t>общенациональный портал об инициативном бюджетировании http://budget4me.ru/. </a:t>
            </a:r>
          </a:p>
        </p:txBody>
      </p:sp>
    </p:spTree>
    <p:extLst>
      <p:ext uri="{BB962C8B-B14F-4D97-AF65-F5344CB8AC3E}">
        <p14:creationId xmlns:p14="http://schemas.microsoft.com/office/powerpoint/2010/main" val="395967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19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3569" y="759007"/>
            <a:ext cx="84104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1700" b="1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dirty="0"/>
              <a:t>Постановление Совета Федерации Федерального Собрания Российской Федерации о государственной поддержке социально-экономического развития Ставропольского края от 1 февраля 2017 года № 18-СФ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9929" y="1945873"/>
            <a:ext cx="64214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Рекомендовать </a:t>
            </a:r>
            <a:r>
              <a:rPr lang="ru-RU" sz="1700" b="1" dirty="0"/>
              <a:t>Министерству финансов Российской Федерации: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33568" y="2447244"/>
            <a:ext cx="8144617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spcAft>
                <a:spcPts val="1200"/>
              </a:spcAft>
              <a:defRPr/>
            </a:pPr>
            <a:r>
              <a:rPr lang="ru-RU" dirty="0">
                <a:solidFill>
                  <a:srgbClr val="333300"/>
                </a:solidFill>
                <a:latin typeface="Trebuchet MS" pitchFamily="34" charset="0"/>
              </a:rPr>
              <a:t>1) </a:t>
            </a:r>
            <a:r>
              <a:rPr lang="ru-RU" b="1" dirty="0">
                <a:solidFill>
                  <a:srgbClr val="333300"/>
                </a:solidFill>
                <a:latin typeface="Trebuchet MS" pitchFamily="34" charset="0"/>
              </a:rPr>
              <a:t>продолжить мониторинг реализации в субъектах Российской Федерации проектов инициативного бюджетирования</a:t>
            </a:r>
            <a:r>
              <a:rPr lang="ru-RU" dirty="0">
                <a:solidFill>
                  <a:srgbClr val="333300"/>
                </a:solidFill>
                <a:latin typeface="Trebuchet MS" pitchFamily="34" charset="0"/>
              </a:rPr>
              <a:t>, направленных на развитие инфраструктуры муниципальных образований и благоустройство их территорий;</a:t>
            </a:r>
          </a:p>
          <a:p>
            <a:pPr algn="just" defTabSz="914400">
              <a:spcAft>
                <a:spcPts val="1200"/>
              </a:spcAft>
              <a:defRPr/>
            </a:pPr>
            <a:r>
              <a:rPr lang="ru-RU" dirty="0">
                <a:solidFill>
                  <a:srgbClr val="333300"/>
                </a:solidFill>
                <a:latin typeface="Trebuchet MS" pitchFamily="34" charset="0"/>
              </a:rPr>
              <a:t>2) разработать по результатам анализа данных указанного мониторинга </a:t>
            </a:r>
            <a:r>
              <a:rPr lang="ru-RU" b="1" dirty="0">
                <a:solidFill>
                  <a:srgbClr val="333300"/>
                </a:solidFill>
                <a:latin typeface="Trebuchet MS" pitchFamily="34" charset="0"/>
              </a:rPr>
              <a:t>методические рекомендации для органов государственной власти субъектов Российской Федерации, органов местного самоуправления и граждан </a:t>
            </a:r>
            <a:r>
              <a:rPr lang="ru-RU" dirty="0">
                <a:solidFill>
                  <a:srgbClr val="333300"/>
                </a:solidFill>
                <a:latin typeface="Trebuchet MS" pitchFamily="34" charset="0"/>
              </a:rPr>
              <a:t>по подготовке и реализации проектов инициативного бюджетирования;</a:t>
            </a:r>
          </a:p>
          <a:p>
            <a:pPr algn="just" defTabSz="914400">
              <a:spcAft>
                <a:spcPts val="1200"/>
              </a:spcAft>
              <a:defRPr/>
            </a:pPr>
            <a:r>
              <a:rPr lang="ru-RU" dirty="0">
                <a:solidFill>
                  <a:srgbClr val="333300"/>
                </a:solidFill>
                <a:latin typeface="Trebuchet MS" pitchFamily="34" charset="0"/>
              </a:rPr>
              <a:t>3) организовать </a:t>
            </a:r>
            <a:r>
              <a:rPr lang="ru-RU" b="1" dirty="0">
                <a:solidFill>
                  <a:srgbClr val="333300"/>
                </a:solidFill>
                <a:latin typeface="Trebuchet MS" pitchFamily="34" charset="0"/>
              </a:rPr>
              <a:t>распространение лучших региональных (муниципальных) практик </a:t>
            </a:r>
            <a:r>
              <a:rPr lang="ru-RU" dirty="0">
                <a:solidFill>
                  <a:srgbClr val="333300"/>
                </a:solidFill>
                <a:latin typeface="Trebuchet MS" pitchFamily="34" charset="0"/>
              </a:rPr>
              <a:t>реализации указанных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9792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Трапеция 69"/>
          <p:cNvSpPr/>
          <p:nvPr/>
        </p:nvSpPr>
        <p:spPr>
          <a:xfrm>
            <a:off x="1398588" y="1046568"/>
            <a:ext cx="5827712" cy="1596141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1" name="Трапеция 70"/>
          <p:cNvSpPr/>
          <p:nvPr/>
        </p:nvSpPr>
        <p:spPr>
          <a:xfrm>
            <a:off x="1011610" y="2468150"/>
            <a:ext cx="7608515" cy="2052638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3" name="Трапеция 72"/>
          <p:cNvSpPr/>
          <p:nvPr/>
        </p:nvSpPr>
        <p:spPr>
          <a:xfrm>
            <a:off x="1373812" y="1065617"/>
            <a:ext cx="6722437" cy="1596141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4" name="Трапеция 73"/>
          <p:cNvSpPr/>
          <p:nvPr/>
        </p:nvSpPr>
        <p:spPr>
          <a:xfrm>
            <a:off x="886618" y="2468150"/>
            <a:ext cx="7722899" cy="2101851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5" name="Трапеция 74"/>
          <p:cNvSpPr/>
          <p:nvPr/>
        </p:nvSpPr>
        <p:spPr>
          <a:xfrm>
            <a:off x="319881" y="4634677"/>
            <a:ext cx="8842727" cy="2071688"/>
          </a:xfrm>
          <a:prstGeom prst="trapezoid">
            <a:avLst>
              <a:gd name="adj" fmla="val 26629"/>
            </a:avLst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  <a:lumMod val="0"/>
                </a:schemeClr>
              </a:gs>
              <a:gs pos="100000">
                <a:schemeClr val="bg2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Параллелограмм 5"/>
          <p:cNvSpPr/>
          <p:nvPr/>
        </p:nvSpPr>
        <p:spPr>
          <a:xfrm rot="176284">
            <a:off x="2265247" y="1066340"/>
            <a:ext cx="319087" cy="1596282"/>
          </a:xfrm>
          <a:prstGeom prst="parallelogram">
            <a:avLst>
              <a:gd name="adj" fmla="val 9333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00298" y="2565807"/>
            <a:ext cx="5667376" cy="60533"/>
          </a:xfrm>
          <a:prstGeom prst="rect">
            <a:avLst/>
          </a:prstGeom>
          <a:solidFill>
            <a:schemeClr val="accent4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11" name="Трапеция 10"/>
          <p:cNvSpPr/>
          <p:nvPr/>
        </p:nvSpPr>
        <p:spPr>
          <a:xfrm>
            <a:off x="1323975" y="1231449"/>
            <a:ext cx="7786781" cy="5500688"/>
          </a:xfrm>
          <a:prstGeom prst="trapezoid">
            <a:avLst>
              <a:gd name="adj" fmla="val 2584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13" name="Трапеция 12"/>
          <p:cNvSpPr/>
          <p:nvPr/>
        </p:nvSpPr>
        <p:spPr>
          <a:xfrm>
            <a:off x="1333499" y="4711489"/>
            <a:ext cx="7829109" cy="1934023"/>
          </a:xfrm>
          <a:prstGeom prst="trapezoid">
            <a:avLst>
              <a:gd name="adj" fmla="val 25325"/>
            </a:avLst>
          </a:prstGeom>
          <a:solidFill>
            <a:srgbClr val="DE924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15" name="Трапеция 14"/>
          <p:cNvSpPr/>
          <p:nvPr/>
        </p:nvSpPr>
        <p:spPr>
          <a:xfrm>
            <a:off x="1904999" y="2745924"/>
            <a:ext cx="6704517" cy="1774865"/>
          </a:xfrm>
          <a:prstGeom prst="trapezoid">
            <a:avLst>
              <a:gd name="adj" fmla="val 25605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rebuchet MS" panose="020B0603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Трапеция 15"/>
          <p:cNvSpPr/>
          <p:nvPr/>
        </p:nvSpPr>
        <p:spPr>
          <a:xfrm>
            <a:off x="2400298" y="1094193"/>
            <a:ext cx="5667375" cy="1501880"/>
          </a:xfrm>
          <a:prstGeom prst="trapezoid">
            <a:avLst>
              <a:gd name="adj" fmla="val 25605"/>
            </a:avLst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latin typeface="Trebuchet MS" panose="020B0603020202020204" pitchFamily="34" charset="0"/>
            </a:endParaRPr>
          </a:p>
        </p:txBody>
      </p:sp>
      <p:sp>
        <p:nvSpPr>
          <p:cNvPr id="17" name="Прямоугольник 133"/>
          <p:cNvSpPr>
            <a:spLocks noChangeArrowheads="1"/>
          </p:cNvSpPr>
          <p:nvPr/>
        </p:nvSpPr>
        <p:spPr bwMode="auto">
          <a:xfrm rot="17047357">
            <a:off x="-65088" y="5387416"/>
            <a:ext cx="21701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DE9240"/>
                </a:solidFill>
                <a:latin typeface="Trebuchet MS" panose="020B0603020202020204" pitchFamily="34" charset="0"/>
                <a:cs typeface="Tahoma" pitchFamily="34" charset="0"/>
              </a:rPr>
              <a:t>I. </a:t>
            </a:r>
            <a:r>
              <a:rPr lang="ru-RU" dirty="0" smtClean="0">
                <a:solidFill>
                  <a:srgbClr val="DE9240"/>
                </a:solidFill>
                <a:latin typeface="Trebuchet MS" panose="020B0603020202020204" pitchFamily="34" charset="0"/>
                <a:cs typeface="Tahoma" pitchFamily="34" charset="0"/>
              </a:rPr>
              <a:t>Открытость информации</a:t>
            </a:r>
            <a:endParaRPr lang="ru-RU" dirty="0">
              <a:solidFill>
                <a:srgbClr val="DE9240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18" name="Прямоугольник 134"/>
          <p:cNvSpPr>
            <a:spLocks noChangeArrowheads="1"/>
          </p:cNvSpPr>
          <p:nvPr/>
        </p:nvSpPr>
        <p:spPr bwMode="auto">
          <a:xfrm rot="16970627">
            <a:off x="506838" y="3305508"/>
            <a:ext cx="21701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1"/>
                </a:solidFill>
                <a:latin typeface="Trebuchet MS" panose="020B0603020202020204" pitchFamily="34" charset="0"/>
                <a:cs typeface="Tahoma" pitchFamily="34" charset="0"/>
              </a:rPr>
              <a:t>II. </a:t>
            </a:r>
            <a:r>
              <a:rPr lang="ru-RU" sz="1600" dirty="0" smtClean="0">
                <a:solidFill>
                  <a:schemeClr val="accent1"/>
                </a:solidFill>
                <a:latin typeface="Trebuchet MS" panose="020B0603020202020204" pitchFamily="34" charset="0"/>
                <a:cs typeface="Tahoma" pitchFamily="34" charset="0"/>
              </a:rPr>
              <a:t>Бюджетная грамотность</a:t>
            </a:r>
            <a:endParaRPr lang="ru-RU" sz="1600" dirty="0">
              <a:solidFill>
                <a:schemeClr val="accent1"/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25" name="Прямоугольник 135"/>
          <p:cNvSpPr>
            <a:spLocks noChangeArrowheads="1"/>
          </p:cNvSpPr>
          <p:nvPr/>
        </p:nvSpPr>
        <p:spPr bwMode="auto">
          <a:xfrm>
            <a:off x="1740893" y="4878293"/>
            <a:ext cx="706973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rebuchet MS" pitchFamily="34" charset="0"/>
                <a:cs typeface="Times New Roman" pitchFamily="18" charset="0"/>
              </a:rPr>
              <a:t>Формирование требований, стандартов и методологии открытости бюджетов на всех уровнях бюджетной системы РФ:</a:t>
            </a:r>
          </a:p>
          <a:p>
            <a:pPr algn="just"/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- Развитие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открытости бюджетных данных в РФ с учетом новых международных требований 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и собственного накопленного опыта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- Измерение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открытости бюджетных данных 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Методология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формирования и оценки качества Бюджета для 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граждан</a:t>
            </a: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Сбор и распространение лучшей практики в сфере открытости бюджетов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7" name="Прямоугольник 137"/>
          <p:cNvSpPr>
            <a:spLocks noChangeArrowheads="1"/>
          </p:cNvSpPr>
          <p:nvPr/>
        </p:nvSpPr>
        <p:spPr bwMode="auto">
          <a:xfrm>
            <a:off x="2341380" y="2859943"/>
            <a:ext cx="586917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rebuchet MS" pitchFamily="34" charset="0"/>
                <a:cs typeface="Times New Roman" pitchFamily="18" charset="0"/>
              </a:rPr>
              <a:t>Обучение граждан пониманию бюджетной информации:</a:t>
            </a:r>
          </a:p>
          <a:p>
            <a:pPr algn="just"/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- Программа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по повышению бюджетной грамотности 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населения в Российской Федерации на среднесрочный период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- УМК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по бюджетной грамотности для старшеклассников, 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материалы </a:t>
            </a:r>
            <a:r>
              <a:rPr lang="ru-RU" sz="1400" dirty="0">
                <a:latin typeface="Trebuchet MS" pitchFamily="34" charset="0"/>
                <a:cs typeface="Times New Roman" pitchFamily="18" charset="0"/>
              </a:rPr>
              <a:t>для </a:t>
            </a: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иных целевых групп населения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latin typeface="Trebuchet MS" pitchFamily="34" charset="0"/>
                <a:cs typeface="Times New Roman" pitchFamily="18" charset="0"/>
              </a:rPr>
              <a:t>Встраивание элементов бюджетной грамотности в инициативное бюджетирование и финансовую грамотность</a:t>
            </a:r>
            <a:endParaRPr lang="ru-RU" sz="1400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28" name="Прямоугольник 138"/>
          <p:cNvSpPr>
            <a:spLocks noChangeArrowheads="1"/>
          </p:cNvSpPr>
          <p:nvPr/>
        </p:nvSpPr>
        <p:spPr bwMode="auto">
          <a:xfrm>
            <a:off x="2683353" y="1141580"/>
            <a:ext cx="510487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rebuchet MS" pitchFamily="34" charset="0"/>
                <a:cs typeface="Times New Roman" pitchFamily="18" charset="0"/>
              </a:rPr>
              <a:t>Формирование у населения навыков по использованию бюджетной информации:</a:t>
            </a:r>
          </a:p>
          <a:p>
            <a:pPr marL="171450" indent="-171450" algn="just">
              <a:buFont typeface="Tahoma" panose="020B0604030504040204" pitchFamily="34" charset="0"/>
              <a:buChar char="–"/>
            </a:pPr>
            <a:r>
              <a:rPr lang="ru-RU" sz="1200" dirty="0" smtClean="0">
                <a:latin typeface="Trebuchet MS" pitchFamily="34" charset="0"/>
                <a:cs typeface="Times New Roman" pitchFamily="18" charset="0"/>
              </a:rPr>
              <a:t>Программа </a:t>
            </a:r>
            <a:r>
              <a:rPr lang="ru-RU" sz="1200" dirty="0">
                <a:latin typeface="Trebuchet MS" pitchFamily="34" charset="0"/>
                <a:cs typeface="Times New Roman" pitchFamily="18" charset="0"/>
              </a:rPr>
              <a:t>развития инициативного бюджетирования в субъектах </a:t>
            </a:r>
            <a:r>
              <a:rPr lang="ru-RU" sz="1200" dirty="0" smtClean="0">
                <a:latin typeface="Trebuchet MS" pitchFamily="34" charset="0"/>
                <a:cs typeface="Times New Roman" pitchFamily="18" charset="0"/>
              </a:rPr>
              <a:t>Российской Федерации</a:t>
            </a:r>
            <a:endParaRPr lang="ru-RU" sz="1200" dirty="0">
              <a:latin typeface="Trebuchet MS" pitchFamily="34" charset="0"/>
              <a:cs typeface="Times New Roman" pitchFamily="18" charset="0"/>
            </a:endParaRPr>
          </a:p>
          <a:p>
            <a:pPr marL="171450" indent="-171450" algn="just">
              <a:buFont typeface="Tahoma" panose="020B0604030504040204" pitchFamily="34" charset="0"/>
              <a:buChar char="–"/>
            </a:pPr>
            <a:r>
              <a:rPr lang="ru-RU" sz="1200" dirty="0">
                <a:latin typeface="Trebuchet MS" pitchFamily="34" charset="0"/>
                <a:cs typeface="Times New Roman" pitchFamily="18" charset="0"/>
              </a:rPr>
              <a:t>Методика </a:t>
            </a:r>
            <a:r>
              <a:rPr lang="ru-RU" sz="1200" dirty="0" err="1">
                <a:latin typeface="Trebuchet MS" pitchFamily="34" charset="0"/>
                <a:cs typeface="Times New Roman" pitchFamily="18" charset="0"/>
              </a:rPr>
              <a:t>рейтингования</a:t>
            </a:r>
            <a:r>
              <a:rPr lang="ru-RU" sz="1200" dirty="0">
                <a:latin typeface="Trebuchet MS" pitchFamily="34" charset="0"/>
                <a:cs typeface="Times New Roman" pitchFamily="18" charset="0"/>
              </a:rPr>
              <a:t> субъектов РФ по ИБ</a:t>
            </a:r>
          </a:p>
          <a:p>
            <a:pPr marL="171450" indent="-171450" algn="just">
              <a:buFont typeface="Tahoma" panose="020B0604030504040204" pitchFamily="34" charset="0"/>
              <a:buChar char="–"/>
            </a:pPr>
            <a:r>
              <a:rPr lang="ru-RU" sz="1200" dirty="0">
                <a:latin typeface="Trebuchet MS" pitchFamily="34" charset="0"/>
                <a:cs typeface="Times New Roman" pitchFamily="18" charset="0"/>
              </a:rPr>
              <a:t>Продвижение различных практик ИБ в субъектах и муниципальных образованиях</a:t>
            </a:r>
          </a:p>
        </p:txBody>
      </p:sp>
      <p:sp>
        <p:nvSpPr>
          <p:cNvPr id="31" name="Параллелограмм 30"/>
          <p:cNvSpPr/>
          <p:nvPr/>
        </p:nvSpPr>
        <p:spPr>
          <a:xfrm rot="21317519">
            <a:off x="1704974" y="2637974"/>
            <a:ext cx="643045" cy="2052638"/>
          </a:xfrm>
          <a:prstGeom prst="parallelogram">
            <a:avLst>
              <a:gd name="adj" fmla="val 9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2" name="Параллелограмм 31"/>
          <p:cNvSpPr/>
          <p:nvPr/>
        </p:nvSpPr>
        <p:spPr>
          <a:xfrm rot="21423956">
            <a:off x="1734314" y="2734455"/>
            <a:ext cx="560833" cy="1820798"/>
          </a:xfrm>
          <a:prstGeom prst="parallelogram">
            <a:avLst>
              <a:gd name="adj" fmla="val 955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1138238" y="4803324"/>
            <a:ext cx="643044" cy="2073275"/>
          </a:xfrm>
          <a:prstGeom prst="parallelogram">
            <a:avLst>
              <a:gd name="adj" fmla="val 9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4" name="Параллелограмм 33"/>
          <p:cNvSpPr/>
          <p:nvPr/>
        </p:nvSpPr>
        <p:spPr>
          <a:xfrm>
            <a:off x="1209674" y="4667487"/>
            <a:ext cx="550269" cy="2051931"/>
          </a:xfrm>
          <a:prstGeom prst="parallelogram">
            <a:avLst>
              <a:gd name="adj" fmla="val 955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338263" y="6608312"/>
            <a:ext cx="7784979" cy="71437"/>
          </a:xfrm>
          <a:prstGeom prst="rect">
            <a:avLst/>
          </a:prstGeom>
          <a:solidFill>
            <a:srgbClr val="DE92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905000" y="4511264"/>
            <a:ext cx="6704516" cy="5715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45" name="Параллелограмм 44"/>
          <p:cNvSpPr/>
          <p:nvPr/>
        </p:nvSpPr>
        <p:spPr>
          <a:xfrm>
            <a:off x="721098" y="1088574"/>
            <a:ext cx="319088" cy="1276350"/>
          </a:xfrm>
          <a:prstGeom prst="parallelogram">
            <a:avLst>
              <a:gd name="adj" fmla="val 9333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49" name="Прямоугольник 134"/>
          <p:cNvSpPr>
            <a:spLocks noChangeArrowheads="1"/>
          </p:cNvSpPr>
          <p:nvPr/>
        </p:nvSpPr>
        <p:spPr bwMode="auto">
          <a:xfrm rot="17047357">
            <a:off x="1228754" y="1551245"/>
            <a:ext cx="16344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cs typeface="Tahoma" pitchFamily="34" charset="0"/>
              </a:rPr>
              <a:t>III. </a:t>
            </a:r>
            <a:r>
              <a:rPr lang="ru-RU" sz="1600" dirty="0" smtClean="0">
                <a:solidFill>
                  <a:schemeClr val="accent4">
                    <a:lumMod val="75000"/>
                  </a:schemeClr>
                </a:solidFill>
                <a:latin typeface="Trebuchet MS" panose="020B0603020202020204" pitchFamily="34" charset="0"/>
                <a:cs typeface="Tahoma" pitchFamily="34" charset="0"/>
              </a:rPr>
              <a:t>Вовлечение граждан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rebuchet MS" panose="020B0603020202020204" pitchFamily="34" charset="0"/>
              <a:cs typeface="Tahoma" pitchFamily="34" charset="0"/>
            </a:endParaRPr>
          </a:p>
        </p:txBody>
      </p:sp>
      <p:sp>
        <p:nvSpPr>
          <p:cNvPr id="63" name="Параллелограмм 62"/>
          <p:cNvSpPr/>
          <p:nvPr/>
        </p:nvSpPr>
        <p:spPr>
          <a:xfrm rot="289009">
            <a:off x="1467657" y="1019610"/>
            <a:ext cx="316704" cy="1658373"/>
          </a:xfrm>
          <a:prstGeom prst="parallelogram">
            <a:avLst>
              <a:gd name="adj" fmla="val 9333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64" name="Параллелограмм 63"/>
          <p:cNvSpPr/>
          <p:nvPr/>
        </p:nvSpPr>
        <p:spPr>
          <a:xfrm rot="21523270">
            <a:off x="866746" y="2787802"/>
            <a:ext cx="528754" cy="1774931"/>
          </a:xfrm>
          <a:prstGeom prst="parallelogram">
            <a:avLst>
              <a:gd name="adj" fmla="val 955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65" name="Параллелограмм 64"/>
          <p:cNvSpPr/>
          <p:nvPr/>
        </p:nvSpPr>
        <p:spPr>
          <a:xfrm>
            <a:off x="319881" y="4646143"/>
            <a:ext cx="566737" cy="2073275"/>
          </a:xfrm>
          <a:prstGeom prst="parallelogram">
            <a:avLst>
              <a:gd name="adj" fmla="val 955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rebuchet MS" panose="020B0603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9881" y="635100"/>
            <a:ext cx="861787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Система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управления бюджетной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информацией</a:t>
            </a:r>
            <a:endParaRPr lang="ru-RU" sz="1700" b="1" dirty="0">
              <a:solidFill>
                <a:srgbClr val="077A3E"/>
              </a:solidFill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38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  <a:latin typeface="Trebuchet MS" panose="020B0603020202020204" pitchFamily="34" charset="0"/>
              </a:rPr>
              <a:pPr/>
              <a:t>2</a:t>
            </a:fld>
            <a:endParaRPr lang="en-US" dirty="0">
              <a:solidFill>
                <a:srgbClr val="077A3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44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20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3569" y="759007"/>
            <a:ext cx="841042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Планы Минфина России по развитию практик ИБ в субъектах РФ </a:t>
            </a:r>
          </a:p>
          <a:p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(поступательное развитие)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1427574"/>
            <a:ext cx="9144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Развитие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системы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нормативного и правового обеспечения инициативного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бюджетирования на региональном уровне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включая </a:t>
            </a:r>
            <a:r>
              <a:rPr lang="ru-RU" sz="1600" i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Программу </a:t>
            </a:r>
            <a:r>
              <a:rPr lang="ru-RU" sz="1600" i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развития ИБ в субъектах РФ, типовой </a:t>
            </a:r>
            <a:r>
              <a:rPr lang="ru-RU" sz="1600" i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пакет (</a:t>
            </a:r>
            <a:r>
              <a:rPr lang="ru-RU" sz="1600" i="1" dirty="0" smtClean="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Cambria"/>
              </a:rPr>
              <a:t>обязательные требования </a:t>
            </a:r>
            <a:r>
              <a:rPr lang="ru-RU" sz="1600" i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к нормативным </a:t>
            </a:r>
            <a:r>
              <a:rPr lang="ru-RU" sz="1600" i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и </a:t>
            </a:r>
            <a:r>
              <a:rPr lang="ru-RU" sz="1600" i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методическим документам </a:t>
            </a:r>
            <a:r>
              <a:rPr lang="ru-RU" sz="1600" i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по развитию практик ИБ для органов власти субъектов РФ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).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Проектные </a:t>
            </a:r>
            <a:r>
              <a:rPr lang="ru-RU" sz="2000" b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центры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– ключевое звено процедур участия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уместны в случае суммарной стоимости реализуемых проектов от 40 млн рублей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).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Обучение </a:t>
            </a:r>
            <a:r>
              <a:rPr lang="ru-RU" sz="2000" b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консультантов и сотрудников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органов власти практическим аспектам развития и регулирования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(</a:t>
            </a:r>
            <a:r>
              <a:rPr lang="ru-RU" sz="1600" i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серии семинаров и конференций, учебные центры, библиотека лучших практик и т.д.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). 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Исследовательское </a:t>
            </a:r>
            <a:r>
              <a:rPr lang="ru-RU" sz="2000" b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сопровождение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процесса </a:t>
            </a: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развития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и регулирования практик ИБ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(масштабный анализ факторов, возможностей и ограничений в каждом из регионов РФ).</a:t>
            </a:r>
          </a:p>
          <a:p>
            <a:pPr marL="342900" lvl="0" indent="-342900"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Создание </a:t>
            </a:r>
            <a:r>
              <a:rPr lang="ru-RU" sz="2000" b="1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гибкой системы мотивирования 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к участию в ИБ органов государственной и муниципальной власти субъектов РФ 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(</a:t>
            </a:r>
            <a:r>
              <a:rPr lang="ru-RU" sz="1600" dirty="0" err="1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рейтингование</a:t>
            </a:r>
            <a:r>
              <a:rPr lang="ru-RU" sz="16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 региональной практики, конкурсы и т.д.).</a:t>
            </a:r>
            <a:r>
              <a:rPr lang="ru-RU" sz="2000" dirty="0">
                <a:solidFill>
                  <a:prstClr val="black"/>
                </a:solidFill>
                <a:latin typeface="Trebuchet MS" panose="020B0603020202020204" pitchFamily="34" charset="0"/>
                <a:cs typeface="Cambria"/>
              </a:rPr>
              <a:t> </a:t>
            </a:r>
            <a:endParaRPr lang="ru-RU" dirty="0">
              <a:solidFill>
                <a:prstClr val="black"/>
              </a:solidFill>
              <a:latin typeface="Trebuchet MS" panose="020B0603020202020204" pitchFamily="34" charset="0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266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31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21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30" name="Заголовок 5"/>
          <p:cNvSpPr txBox="1">
            <a:spLocks/>
          </p:cNvSpPr>
          <p:nvPr/>
        </p:nvSpPr>
        <p:spPr>
          <a:xfrm>
            <a:off x="733569" y="759007"/>
            <a:ext cx="841042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Возможные решения, которые прорабатываются в рамках подготовки Программы развития инициативного бюджетирования в субъектах РФ на среднесрочный период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7504" y="1646949"/>
            <a:ext cx="8896187" cy="1399818"/>
          </a:xfrm>
          <a:prstGeom prst="rect">
            <a:avLst/>
          </a:prstGeom>
          <a:solidFill>
            <a:srgbClr val="0033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 smtClean="0">
              <a:solidFill>
                <a:prstClr val="white"/>
              </a:solidFill>
            </a:endParaRPr>
          </a:p>
        </p:txBody>
      </p:sp>
      <p:grpSp>
        <p:nvGrpSpPr>
          <p:cNvPr id="33" name="Группа 27"/>
          <p:cNvGrpSpPr>
            <a:grpSpLocks/>
          </p:cNvGrpSpPr>
          <p:nvPr/>
        </p:nvGrpSpPr>
        <p:grpSpPr bwMode="auto">
          <a:xfrm>
            <a:off x="118138" y="1646948"/>
            <a:ext cx="1742560" cy="1399819"/>
            <a:chOff x="6678703" y="3917271"/>
            <a:chExt cx="1482532" cy="1587831"/>
          </a:xfrm>
          <a:solidFill>
            <a:srgbClr val="003300">
              <a:alpha val="40000"/>
            </a:srgbClr>
          </a:solidFill>
        </p:grpSpPr>
        <p:sp>
          <p:nvSpPr>
            <p:cNvPr id="34" name="Пятиугольник 33"/>
            <p:cNvSpPr/>
            <p:nvPr/>
          </p:nvSpPr>
          <p:spPr>
            <a:xfrm>
              <a:off x="6678703" y="3917273"/>
              <a:ext cx="1482532" cy="158782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6678703" y="3917271"/>
              <a:ext cx="1260311" cy="1587831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1735071" y="1600217"/>
            <a:ext cx="72656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Анализ возможности по включению понятия инициативного бюджетирования: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Бюджетный кодекс Российской Федерации (новая редакция): дополнение основных понятий или принципа подотчетности и прозрачности (открытости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); </a:t>
            </a:r>
            <a:endParaRPr lang="ru-RU" sz="1100" b="1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  <a:p>
            <a:pPr marL="171450" indent="-171450" algn="just" fontAlgn="auto">
              <a:spcBef>
                <a:spcPts val="0"/>
              </a:spcBef>
              <a:buFontTx/>
              <a:buChar char="-"/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 Федеральный закон №131-ФЗ «Об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общих принципах организации местного самоуправления в Российской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Федерации» (далее – 131-ФЗ);</a:t>
            </a:r>
          </a:p>
          <a:p>
            <a:pPr marL="171450" indent="-171450" algn="just" fontAlgn="auto">
              <a:spcBef>
                <a:spcPts val="0"/>
              </a:spcBef>
              <a:buFontTx/>
              <a:buChar char="-"/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 Федеральный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закон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№184-ФЗ «Об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общих принципах организации законодательных (представительных) и исполнительных органов государственной власти субъектов Российской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Федерации» (далее – 184-ФЗ).</a:t>
            </a:r>
            <a:endParaRPr lang="ru-RU" sz="11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69266" y="5968206"/>
            <a:ext cx="86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2013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991326" y="5105439"/>
            <a:ext cx="8693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2014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005744" y="3468912"/>
            <a:ext cx="531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16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23527" y="2162520"/>
            <a:ext cx="573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1.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18213" y="3104496"/>
            <a:ext cx="8882492" cy="760139"/>
          </a:xfrm>
          <a:prstGeom prst="rect">
            <a:avLst/>
          </a:prstGeom>
          <a:solidFill>
            <a:srgbClr val="0033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 smtClean="0">
              <a:solidFill>
                <a:prstClr val="white"/>
              </a:solidFill>
            </a:endParaRPr>
          </a:p>
        </p:txBody>
      </p:sp>
      <p:grpSp>
        <p:nvGrpSpPr>
          <p:cNvPr id="43" name="Группа 27"/>
          <p:cNvGrpSpPr>
            <a:grpSpLocks/>
          </p:cNvGrpSpPr>
          <p:nvPr/>
        </p:nvGrpSpPr>
        <p:grpSpPr bwMode="auto">
          <a:xfrm>
            <a:off x="118213" y="3104497"/>
            <a:ext cx="1577496" cy="768270"/>
            <a:chOff x="6678703" y="3917271"/>
            <a:chExt cx="1482532" cy="1458035"/>
          </a:xfrm>
          <a:solidFill>
            <a:srgbClr val="003300">
              <a:alpha val="40000"/>
            </a:srgbClr>
          </a:solidFill>
        </p:grpSpPr>
        <p:sp>
          <p:nvSpPr>
            <p:cNvPr id="44" name="Пятиугольник 43"/>
            <p:cNvSpPr/>
            <p:nvPr/>
          </p:nvSpPr>
          <p:spPr>
            <a:xfrm>
              <a:off x="6678703" y="3917273"/>
              <a:ext cx="1482532" cy="1458033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5" name="Пятиугольник 44"/>
            <p:cNvSpPr/>
            <p:nvPr/>
          </p:nvSpPr>
          <p:spPr>
            <a:xfrm>
              <a:off x="6678703" y="3917271"/>
              <a:ext cx="1260311" cy="1458035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1746733" y="3176505"/>
            <a:ext cx="724326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Включение инициативного бюджетирования в состав мер, разрабатываемых в рамках Концепции повышения эффективности бюджетных расходов на период до 2023 года в части повышения эффективности региональных финансов.</a:t>
            </a:r>
            <a:endParaRPr lang="ru-RU" sz="11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334236" y="3215899"/>
            <a:ext cx="563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</a:t>
            </a:r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9608" y="3912710"/>
            <a:ext cx="8882492" cy="1092963"/>
          </a:xfrm>
          <a:prstGeom prst="rect">
            <a:avLst/>
          </a:prstGeom>
          <a:solidFill>
            <a:srgbClr val="0033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 smtClean="0">
              <a:solidFill>
                <a:srgbClr val="003300"/>
              </a:solidFill>
            </a:endParaRPr>
          </a:p>
        </p:txBody>
      </p:sp>
      <p:grpSp>
        <p:nvGrpSpPr>
          <p:cNvPr id="49" name="Группа 27"/>
          <p:cNvGrpSpPr>
            <a:grpSpLocks/>
          </p:cNvGrpSpPr>
          <p:nvPr/>
        </p:nvGrpSpPr>
        <p:grpSpPr bwMode="auto">
          <a:xfrm>
            <a:off x="139608" y="3912709"/>
            <a:ext cx="1577496" cy="1104655"/>
            <a:chOff x="6678703" y="3917271"/>
            <a:chExt cx="1482532" cy="1458035"/>
          </a:xfrm>
          <a:solidFill>
            <a:srgbClr val="003300">
              <a:alpha val="40000"/>
            </a:srgbClr>
          </a:solidFill>
        </p:grpSpPr>
        <p:sp>
          <p:nvSpPr>
            <p:cNvPr id="50" name="Пятиугольник 49"/>
            <p:cNvSpPr/>
            <p:nvPr/>
          </p:nvSpPr>
          <p:spPr>
            <a:xfrm>
              <a:off x="6678703" y="3917273"/>
              <a:ext cx="1482532" cy="1458033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ятиугольник 50"/>
            <p:cNvSpPr/>
            <p:nvPr/>
          </p:nvSpPr>
          <p:spPr>
            <a:xfrm>
              <a:off x="6678703" y="3917271"/>
              <a:ext cx="1260311" cy="1458035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2" name="Прямоугольник 51"/>
          <p:cNvSpPr/>
          <p:nvPr/>
        </p:nvSpPr>
        <p:spPr>
          <a:xfrm>
            <a:off x="1769080" y="3912709"/>
            <a:ext cx="722091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Проработка вопроса о включении практик инициативного бюджетирования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методологию формирования государственных программ:</a:t>
            </a:r>
          </a:p>
          <a:p>
            <a:pPr algn="just"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- приказ Минэкономразвития России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от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16.09.2016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г. N 582 "Об утверждении Методических указаний по разработке и реализации государственных программ Российской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Федерации«;</a:t>
            </a:r>
          </a:p>
          <a:p>
            <a:pPr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- Методические рекомендации по составлению и исполнению бюджетов субъектов РФ и местных бюджетов на основе государственных (муниципальных) программ.</a:t>
            </a:r>
            <a:endParaRPr lang="ru-RU" sz="1100" b="1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  <a:p>
            <a:pPr fontAlgn="auto">
              <a:spcBef>
                <a:spcPts val="0"/>
              </a:spcBef>
              <a:defRPr/>
            </a:pPr>
            <a:endParaRPr lang="ru-RU" sz="11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55630" y="4129126"/>
            <a:ext cx="4724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3</a:t>
            </a:r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39608" y="5042723"/>
            <a:ext cx="8882492" cy="942735"/>
          </a:xfrm>
          <a:prstGeom prst="rect">
            <a:avLst/>
          </a:prstGeom>
          <a:solidFill>
            <a:srgbClr val="0033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 smtClean="0">
              <a:solidFill>
                <a:prstClr val="white"/>
              </a:solidFill>
            </a:endParaRPr>
          </a:p>
        </p:txBody>
      </p:sp>
      <p:grpSp>
        <p:nvGrpSpPr>
          <p:cNvPr id="55" name="Группа 27"/>
          <p:cNvGrpSpPr>
            <a:grpSpLocks/>
          </p:cNvGrpSpPr>
          <p:nvPr/>
        </p:nvGrpSpPr>
        <p:grpSpPr bwMode="auto">
          <a:xfrm>
            <a:off x="139608" y="5042723"/>
            <a:ext cx="1577496" cy="942735"/>
            <a:chOff x="6678703" y="3917271"/>
            <a:chExt cx="1482532" cy="1458035"/>
          </a:xfrm>
          <a:solidFill>
            <a:srgbClr val="003300">
              <a:alpha val="40000"/>
            </a:srgbClr>
          </a:solidFill>
        </p:grpSpPr>
        <p:sp>
          <p:nvSpPr>
            <p:cNvPr id="56" name="Пятиугольник 55"/>
            <p:cNvSpPr/>
            <p:nvPr/>
          </p:nvSpPr>
          <p:spPr>
            <a:xfrm>
              <a:off x="6678703" y="3917273"/>
              <a:ext cx="1482532" cy="1458033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ятиугольник 56"/>
            <p:cNvSpPr/>
            <p:nvPr/>
          </p:nvSpPr>
          <p:spPr>
            <a:xfrm>
              <a:off x="6678703" y="3917271"/>
              <a:ext cx="1260311" cy="1458035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355630" y="5324758"/>
            <a:ext cx="541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4</a:t>
            </a:r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57575" y="6041967"/>
            <a:ext cx="8882492" cy="703888"/>
          </a:xfrm>
          <a:prstGeom prst="rect">
            <a:avLst/>
          </a:prstGeom>
          <a:solidFill>
            <a:srgbClr val="0033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i="1" dirty="0" smtClean="0">
              <a:solidFill>
                <a:srgbClr val="003300"/>
              </a:solidFill>
            </a:endParaRPr>
          </a:p>
        </p:txBody>
      </p:sp>
      <p:grpSp>
        <p:nvGrpSpPr>
          <p:cNvPr id="60" name="Группа 27"/>
          <p:cNvGrpSpPr>
            <a:grpSpLocks/>
          </p:cNvGrpSpPr>
          <p:nvPr/>
        </p:nvGrpSpPr>
        <p:grpSpPr bwMode="auto">
          <a:xfrm>
            <a:off x="157575" y="6041966"/>
            <a:ext cx="1577496" cy="711419"/>
            <a:chOff x="6678703" y="3917271"/>
            <a:chExt cx="1482532" cy="1458035"/>
          </a:xfrm>
          <a:solidFill>
            <a:srgbClr val="003300">
              <a:alpha val="40000"/>
            </a:srgbClr>
          </a:solidFill>
        </p:grpSpPr>
        <p:sp>
          <p:nvSpPr>
            <p:cNvPr id="61" name="Пятиугольник 60"/>
            <p:cNvSpPr/>
            <p:nvPr/>
          </p:nvSpPr>
          <p:spPr>
            <a:xfrm>
              <a:off x="6678703" y="3917273"/>
              <a:ext cx="1482532" cy="1458033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2" name="Пятиугольник 61"/>
            <p:cNvSpPr/>
            <p:nvPr/>
          </p:nvSpPr>
          <p:spPr>
            <a:xfrm>
              <a:off x="6678703" y="3917271"/>
              <a:ext cx="1260311" cy="1458035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706946" y="5040108"/>
            <a:ext cx="723568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Развитие инициативного бюджетирования в составе мероприятий государственных программ РФ Минфина России:</a:t>
            </a:r>
          </a:p>
          <a:p>
            <a:pPr marL="171450" indent="-171450" algn="just" fontAlgn="auto">
              <a:spcBef>
                <a:spcPts val="0"/>
              </a:spcBef>
              <a:buFontTx/>
              <a:buChar char="-"/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Управление государственными финансами и регулирование финансовых рынков;</a:t>
            </a:r>
          </a:p>
          <a:p>
            <a:pPr marL="171450" indent="-171450" algn="just" fontAlgn="auto">
              <a:spcBef>
                <a:spcPts val="0"/>
              </a:spcBef>
              <a:buFontTx/>
              <a:buChar char="-"/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Развитие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федеративных отношений и создание условий для эффективного и ответственного управления региональными и муниципальными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финансами.</a:t>
            </a:r>
            <a:endParaRPr lang="ru-RU" sz="1100" b="1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73597" y="6220489"/>
            <a:ext cx="5333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5.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79788" y="6236516"/>
            <a:ext cx="72209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Возможна разработка отдельного приоритетного проекта по развитию и применению практик инициативного бюджетирования.</a:t>
            </a:r>
            <a:endParaRPr lang="ru-RU" sz="11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20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22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3569" y="716475"/>
            <a:ext cx="84104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Конкурс проектов по бюджету для граждан среди населения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76965251"/>
              </p:ext>
            </p:extLst>
          </p:nvPr>
        </p:nvGraphicFramePr>
        <p:xfrm>
          <a:off x="1624446" y="1941270"/>
          <a:ext cx="5858539" cy="294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738965" y="1787382"/>
            <a:ext cx="43996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D9862B"/>
                </a:solidFill>
                <a:latin typeface="Trebuchet MS" pitchFamily="34" charset="0"/>
              </a:rPr>
              <a:t>Динамика </a:t>
            </a:r>
            <a:r>
              <a:rPr lang="ru-RU" sz="1400" b="1" dirty="0" smtClean="0">
                <a:solidFill>
                  <a:srgbClr val="D9862B"/>
                </a:solidFill>
                <a:latin typeface="Trebuchet MS" pitchFamily="34" charset="0"/>
              </a:rPr>
              <a:t>количества участников Конкурса</a:t>
            </a:r>
            <a:endParaRPr lang="ru-RU" sz="1400" b="1" dirty="0">
              <a:solidFill>
                <a:srgbClr val="D9862B"/>
              </a:solidFill>
              <a:latin typeface="Trebuchet MS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806340" y="4816707"/>
            <a:ext cx="3190423" cy="319607"/>
            <a:chOff x="5225851" y="4551185"/>
            <a:chExt cx="3088034" cy="371811"/>
          </a:xfrm>
        </p:grpSpPr>
        <p:pic>
          <p:nvPicPr>
            <p:cNvPr id="12" name="Рисунок 72" descr="shutterstock_72730093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1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5050" y="4597213"/>
              <a:ext cx="536504" cy="325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E:\Tanya\WORK WORK\Презентация\2013.11.01_Минфин_Типовое решение ГМП\материал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5851" y="4551185"/>
              <a:ext cx="325783" cy="325783"/>
            </a:xfrm>
            <a:prstGeom prst="rect">
              <a:avLst/>
            </a:prstGeom>
            <a:noFill/>
          </p:spPr>
        </p:pic>
        <p:pic>
          <p:nvPicPr>
            <p:cNvPr id="14" name="Picture 3" descr="E:\Tanya\WORK WORK\Презентация\2013.10.30_Управление закупками (Минфин)\материал\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3421" y="4551185"/>
              <a:ext cx="310464" cy="310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Прямоугольник 14"/>
          <p:cNvSpPr/>
          <p:nvPr/>
        </p:nvSpPr>
        <p:spPr>
          <a:xfrm>
            <a:off x="138315" y="5136314"/>
            <a:ext cx="87878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rebuchet MS" pitchFamily="34" charset="0"/>
              </a:rPr>
              <a:t>Такое количество </a:t>
            </a:r>
            <a:r>
              <a:rPr lang="ru-RU" sz="1400" dirty="0" smtClean="0">
                <a:latin typeface="Trebuchet MS" pitchFamily="34" charset="0"/>
              </a:rPr>
              <a:t>участников свидетельствует </a:t>
            </a:r>
            <a:r>
              <a:rPr lang="ru-RU" sz="1400" dirty="0">
                <a:latin typeface="Trebuchet MS" pitchFamily="34" charset="0"/>
              </a:rPr>
              <a:t>о стабильности интереса граждан и ряда юридических лиц к участию в Конкурсе, несмотря на отсутствие призового фонда.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66633" y="1051590"/>
            <a:ext cx="87741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D9862B"/>
                </a:solidFill>
                <a:latin typeface="Trebuchet MS" pitchFamily="34" charset="0"/>
              </a:rPr>
              <a:t>Цель конкурса: </a:t>
            </a:r>
            <a:r>
              <a:rPr lang="ru-RU" sz="1400" dirty="0" smtClean="0">
                <a:latin typeface="Trebuchet MS" pitchFamily="34" charset="0"/>
              </a:rPr>
              <a:t>выявление и распространение лучшей практики формирования бюджета для граждан публично-правового образования  в формате, обеспечивающем открытость и доступность для граждан информации об управлении общественными финансами.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2125673" y="5928413"/>
            <a:ext cx="6171833" cy="774953"/>
            <a:chOff x="2686102" y="2462836"/>
            <a:chExt cx="7780159" cy="1050396"/>
          </a:xfrm>
        </p:grpSpPr>
        <p:pic>
          <p:nvPicPr>
            <p:cNvPr id="18" name="Picture 4" descr="http://www.lync4you.ru/uploads/images/Analitichesky-centr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8418" y="2462836"/>
              <a:ext cx="2397843" cy="1050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211" y="2664372"/>
              <a:ext cx="2096144" cy="646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6" descr="http://www.fa.ru/images/ufrf_logo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6102" y="2732560"/>
              <a:ext cx="2239454" cy="625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16" descr="http://abali.ru/wp-content/uploads/2013/12/gerb_minfina_ministersva_finansov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77" y="5631698"/>
            <a:ext cx="952290" cy="116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0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85060" y="224597"/>
            <a:ext cx="60162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III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rebuchet MS" pitchFamily="34" charset="0"/>
                <a:cs typeface="Times New Roman" pitchFamily="18" charset="0"/>
              </a:rPr>
              <a:t>. Вовлечение граждан в бюджетный процесс </a:t>
            </a:r>
            <a:endParaRPr lang="ru-RU" sz="2000" b="1" dirty="0">
              <a:solidFill>
                <a:schemeClr val="accent4">
                  <a:lumMod val="75000"/>
                </a:schemeClr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8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23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733569" y="759007"/>
            <a:ext cx="84104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Проведение конкурса в 2017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4431" y="1055150"/>
            <a:ext cx="906956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rebuchet MS" panose="020B0603020202020204" pitchFamily="34" charset="0"/>
              </a:rPr>
              <a:t>К</a:t>
            </a:r>
            <a:r>
              <a:rPr lang="ru-RU" sz="1400" dirty="0" smtClean="0">
                <a:latin typeface="Trebuchet MS" panose="020B0603020202020204" pitchFamily="34" charset="0"/>
              </a:rPr>
              <a:t>онкурс проводится </a:t>
            </a:r>
            <a:r>
              <a:rPr lang="ru-RU" sz="1400" dirty="0">
                <a:latin typeface="Trebuchet MS" panose="020B0603020202020204" pitchFamily="34" charset="0"/>
              </a:rPr>
              <a:t>в два </a:t>
            </a:r>
            <a:r>
              <a:rPr lang="ru-RU" sz="1400" dirty="0" smtClean="0">
                <a:latin typeface="Trebuchet MS" panose="020B0603020202020204" pitchFamily="34" charset="0"/>
              </a:rPr>
              <a:t>тура: </a:t>
            </a:r>
          </a:p>
          <a:p>
            <a:pPr indent="26511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В </a:t>
            </a:r>
            <a:r>
              <a:rPr lang="ru-RU" sz="1400" dirty="0">
                <a:latin typeface="Trebuchet MS" panose="020B0603020202020204" pitchFamily="34" charset="0"/>
              </a:rPr>
              <a:t>рамках предварительного отбора </a:t>
            </a:r>
            <a:r>
              <a:rPr lang="ru-RU" sz="1400" dirty="0" smtClean="0">
                <a:latin typeface="Trebuchet MS" panose="020B0603020202020204" pitchFamily="34" charset="0"/>
              </a:rPr>
              <a:t>(</a:t>
            </a:r>
            <a:r>
              <a:rPr lang="ru-RU" sz="1400" dirty="0">
                <a:latin typeface="Trebuchet MS" panose="020B0603020202020204" pitchFamily="34" charset="0"/>
              </a:rPr>
              <a:t>первого </a:t>
            </a:r>
            <a:r>
              <a:rPr lang="ru-RU" sz="1400" dirty="0" smtClean="0">
                <a:latin typeface="Trebuchet MS" panose="020B0603020202020204" pitchFamily="34" charset="0"/>
              </a:rPr>
              <a:t>тура конкурса</a:t>
            </a:r>
            <a:r>
              <a:rPr lang="ru-RU" sz="1400" dirty="0">
                <a:latin typeface="Trebuchet MS" panose="020B0603020202020204" pitchFamily="34" charset="0"/>
              </a:rPr>
              <a:t>), </a:t>
            </a:r>
            <a:r>
              <a:rPr lang="ru-RU" sz="1400" dirty="0" smtClean="0">
                <a:latin typeface="Trebuchet MS" panose="020B0603020202020204" pitchFamily="34" charset="0"/>
              </a:rPr>
              <a:t>проходившего в период с 1 апреля 2017 года </a:t>
            </a:r>
            <a:r>
              <a:rPr lang="ru-RU" sz="1400" dirty="0">
                <a:latin typeface="Trebuchet MS" panose="020B0603020202020204" pitchFamily="34" charset="0"/>
              </a:rPr>
              <a:t>по </a:t>
            </a:r>
            <a:r>
              <a:rPr lang="ru-RU" sz="1400" dirty="0" smtClean="0">
                <a:latin typeface="Trebuchet MS" panose="020B0603020202020204" pitchFamily="34" charset="0"/>
              </a:rPr>
              <a:t>15 мая 2017 года, поступило </a:t>
            </a:r>
            <a:r>
              <a:rPr lang="ru-RU" sz="1400" dirty="0">
                <a:latin typeface="Trebuchet MS" panose="020B0603020202020204" pitchFamily="34" charset="0"/>
              </a:rPr>
              <a:t>в </a:t>
            </a:r>
            <a:r>
              <a:rPr lang="ru-RU" sz="1400" dirty="0" smtClean="0">
                <a:latin typeface="Trebuchet MS" panose="020B0603020202020204" pitchFamily="34" charset="0"/>
              </a:rPr>
              <a:t>совокупности 115 заявок.</a:t>
            </a:r>
          </a:p>
          <a:p>
            <a:pPr indent="26511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>
                <a:latin typeface="Trebuchet MS" panose="020B0603020202020204" pitchFamily="34" charset="0"/>
              </a:rPr>
              <a:t>По итогам предварительного отбора </a:t>
            </a:r>
            <a:r>
              <a:rPr lang="ru-RU" sz="1400" dirty="0" smtClean="0">
                <a:latin typeface="Trebuchet MS" panose="020B0603020202020204" pitchFamily="34" charset="0"/>
              </a:rPr>
              <a:t>103 заявки </a:t>
            </a:r>
            <a:r>
              <a:rPr lang="ru-RU" sz="1400" dirty="0">
                <a:latin typeface="Trebuchet MS" panose="020B0603020202020204" pitchFamily="34" charset="0"/>
              </a:rPr>
              <a:t>были рекомендованы к участию во втором туре конкурса</a:t>
            </a:r>
            <a:r>
              <a:rPr lang="ru-RU" sz="1400" dirty="0" smtClean="0">
                <a:latin typeface="Trebuchet MS" panose="020B0603020202020204" pitchFamily="34" charset="0"/>
              </a:rPr>
              <a:t>.</a:t>
            </a:r>
          </a:p>
          <a:p>
            <a:pPr indent="26511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Представление заявок </a:t>
            </a:r>
            <a:r>
              <a:rPr lang="ru-RU" sz="1400" dirty="0">
                <a:latin typeface="Trebuchet MS" panose="020B0603020202020204" pitchFamily="34" charset="0"/>
              </a:rPr>
              <a:t>для участия во втором туре </a:t>
            </a:r>
            <a:r>
              <a:rPr lang="ru-RU" sz="1400" dirty="0" smtClean="0">
                <a:latin typeface="Trebuchet MS" panose="020B0603020202020204" pitchFamily="34" charset="0"/>
              </a:rPr>
              <a:t>Конкурса пройдет в период с 1 </a:t>
            </a:r>
            <a:r>
              <a:rPr lang="ru-RU" sz="1400" dirty="0">
                <a:latin typeface="Trebuchet MS" panose="020B0603020202020204" pitchFamily="34" charset="0"/>
              </a:rPr>
              <a:t>июля 2017 </a:t>
            </a:r>
            <a:r>
              <a:rPr lang="ru-RU" sz="1400" dirty="0" smtClean="0">
                <a:latin typeface="Trebuchet MS" panose="020B0603020202020204" pitchFamily="34" charset="0"/>
              </a:rPr>
              <a:t>года </a:t>
            </a:r>
            <a:br>
              <a:rPr lang="ru-RU" sz="1400" dirty="0" smtClean="0">
                <a:latin typeface="Trebuchet MS" panose="020B0603020202020204" pitchFamily="34" charset="0"/>
              </a:rPr>
            </a:br>
            <a:r>
              <a:rPr lang="ru-RU" sz="1400" dirty="0" smtClean="0">
                <a:latin typeface="Trebuchet MS" panose="020B0603020202020204" pitchFamily="34" charset="0"/>
              </a:rPr>
              <a:t>по 1 </a:t>
            </a:r>
            <a:r>
              <a:rPr lang="ru-RU" sz="1400" dirty="0">
                <a:latin typeface="Trebuchet MS" panose="020B0603020202020204" pitchFamily="34" charset="0"/>
              </a:rPr>
              <a:t>августа 2017 года</a:t>
            </a:r>
            <a:r>
              <a:rPr lang="ru-RU" sz="1400" dirty="0" smtClean="0">
                <a:latin typeface="Trebuchet MS" panose="020B0603020202020204" pitchFamily="34" charset="0"/>
              </a:rPr>
              <a:t>.</a:t>
            </a:r>
          </a:p>
          <a:p>
            <a:pPr indent="265113" algn="just">
              <a:buClr>
                <a:schemeClr val="bg1"/>
              </a:buClr>
              <a:buFont typeface="Arial" pitchFamily="34" charset="0"/>
              <a:buChar char="•"/>
            </a:pPr>
            <a:r>
              <a:rPr lang="ru-RU" sz="1400" dirty="0" smtClean="0">
                <a:latin typeface="Trebuchet MS" panose="020B0603020202020204" pitchFamily="34" charset="0"/>
              </a:rPr>
              <a:t>Информация о результатах конкурса будет размещена </a:t>
            </a:r>
            <a:r>
              <a:rPr lang="ru-RU" sz="1400" dirty="0">
                <a:latin typeface="Trebuchet MS" panose="020B0603020202020204" pitchFamily="34" charset="0"/>
              </a:rPr>
              <a:t>на официальном сайте Организатора Конкурса www.fa.ru не позднее 25 августа 2017 года с указанием даты, времени и места проведения церемонии награждения победителей и </a:t>
            </a:r>
            <a:r>
              <a:rPr lang="ru-RU" sz="1400" dirty="0" smtClean="0">
                <a:latin typeface="Trebuchet MS" panose="020B0603020202020204" pitchFamily="34" charset="0"/>
              </a:rPr>
              <a:t>участников Конкурса</a:t>
            </a:r>
            <a:r>
              <a:rPr lang="ru-RU" sz="1400" dirty="0">
                <a:latin typeface="Trebuchet MS" panose="020B0603020202020204" pitchFamily="34" charset="0"/>
              </a:rPr>
              <a:t>.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6961363" y="3792685"/>
            <a:ext cx="1131806" cy="1354342"/>
            <a:chOff x="316601" y="3948023"/>
            <a:chExt cx="1131806" cy="1354342"/>
          </a:xfrm>
        </p:grpSpPr>
        <p:sp>
          <p:nvSpPr>
            <p:cNvPr id="10" name="Овал 9"/>
            <p:cNvSpPr/>
            <p:nvPr/>
          </p:nvSpPr>
          <p:spPr>
            <a:xfrm>
              <a:off x="316601" y="4217380"/>
              <a:ext cx="589391" cy="53483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603020202020204" pitchFamily="34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319774" y="4767528"/>
              <a:ext cx="589391" cy="5348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603020202020204" pitchFamily="34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859015" y="4500110"/>
              <a:ext cx="589391" cy="534837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603020202020204" pitchFamily="34" charset="0"/>
              </a:endParaRPr>
            </a:p>
          </p:txBody>
        </p:sp>
        <p:sp>
          <p:nvSpPr>
            <p:cNvPr id="13" name="Овал 12"/>
            <p:cNvSpPr/>
            <p:nvPr/>
          </p:nvSpPr>
          <p:spPr>
            <a:xfrm>
              <a:off x="859016" y="3948023"/>
              <a:ext cx="589391" cy="53483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rebuchet MS" panose="020B0603020202020204" pitchFamily="34" charset="0"/>
              </a:endParaRPr>
            </a:p>
          </p:txBody>
        </p:sp>
        <p:pic>
          <p:nvPicPr>
            <p:cNvPr id="14" name="Picture 29" descr="C:\Users\designer\Desktop\ТЕКУЩЕЕ\презентация для минфина\утверждение орд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241" y="4810767"/>
              <a:ext cx="370384" cy="448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6" descr="C:\Users\designer\Desktop\ТЕКУЩЕЕ\презентация для минфина\разработка планов нпа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497" y="3998846"/>
              <a:ext cx="377179" cy="437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7" descr="C:\Users\designer\Desktop\ТЕКУЩЕЕ\презентация для минфина\бизнесс процессы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2511" y="4583850"/>
              <a:ext cx="339649" cy="3539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7" descr="C:\Users\designer\Desktop\ТЕКУЩЕЕ\презентация для минфина\дизайн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601" y="4324586"/>
              <a:ext cx="392347" cy="351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2912812" y="5768487"/>
            <a:ext cx="625245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solidFill>
                  <a:srgbClr val="D9862B"/>
                </a:solidFill>
                <a:latin typeface="Trebuchet MS" panose="020B0603020202020204" pitchFamily="34" charset="0"/>
              </a:rPr>
              <a:t>По </a:t>
            </a:r>
            <a:r>
              <a:rPr lang="ru-RU" sz="1400" dirty="0">
                <a:solidFill>
                  <a:srgbClr val="D9862B"/>
                </a:solidFill>
                <a:latin typeface="Trebuchet MS" panose="020B0603020202020204" pitchFamily="34" charset="0"/>
              </a:rPr>
              <a:t>решению Конкурсной комиссии один из победителей среди юридических лиц и один из победителей среди физических лиц будут награждены дипломами в рамках Московского финансового форума, проводимого Минфином </a:t>
            </a:r>
            <a:r>
              <a:rPr lang="ru-RU" sz="1400" dirty="0" smtClean="0">
                <a:solidFill>
                  <a:srgbClr val="D9862B"/>
                </a:solidFill>
                <a:latin typeface="Trebuchet MS" panose="020B0603020202020204" pitchFamily="34" charset="0"/>
              </a:rPr>
              <a:t>России 8 </a:t>
            </a:r>
            <a:r>
              <a:rPr lang="ru-RU" sz="1400" dirty="0">
                <a:solidFill>
                  <a:srgbClr val="D9862B"/>
                </a:solidFill>
                <a:latin typeface="Trebuchet MS" panose="020B0603020202020204" pitchFamily="34" charset="0"/>
              </a:rPr>
              <a:t>сентября 2017 года</a:t>
            </a:r>
            <a:r>
              <a:rPr lang="ru-RU" sz="1400" dirty="0" smtClean="0">
                <a:solidFill>
                  <a:srgbClr val="D9862B"/>
                </a:solidFill>
                <a:latin typeface="Trebuchet MS" panose="020B0603020202020204" pitchFamily="34" charset="0"/>
              </a:rPr>
              <a:t>.</a:t>
            </a:r>
            <a:endParaRPr lang="ru-RU" sz="1400" dirty="0">
              <a:solidFill>
                <a:srgbClr val="D9862B"/>
              </a:solidFill>
              <a:latin typeface="Trebuchet MS" panose="020B0603020202020204" pitchFamily="34" charset="0"/>
            </a:endParaRPr>
          </a:p>
        </p:txBody>
      </p:sp>
      <p:pic>
        <p:nvPicPr>
          <p:cNvPr id="19" name="Picture 2" descr="http://mff.minfin.ru/static/img/logo_r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5887848"/>
            <a:ext cx="2817115" cy="693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1143563" y="3280060"/>
            <a:ext cx="746405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rebuchet MS" panose="020B0603020202020204" pitchFamily="34" charset="0"/>
              </a:rPr>
              <a:t>В 2017 году Конкурс </a:t>
            </a:r>
            <a:r>
              <a:rPr lang="ru-RU" sz="1400" dirty="0">
                <a:latin typeface="Trebuchet MS" panose="020B0603020202020204" pitchFamily="34" charset="0"/>
              </a:rPr>
              <a:t>проводится </a:t>
            </a:r>
            <a:r>
              <a:rPr lang="ru-RU" sz="1400" b="1" dirty="0">
                <a:solidFill>
                  <a:srgbClr val="D9862B"/>
                </a:solidFill>
                <a:latin typeface="Trebuchet MS" panose="020B0603020202020204" pitchFamily="34" charset="0"/>
              </a:rPr>
              <a:t>среди физических лиц по следующим номинациям: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1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Бюджет: сколько я плачу и что получаю?»;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2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Бюджет муниципального образования в вопросах и ответах»;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3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Популярный словарь бюджетных терминов»;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4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Социальная реклама бюджета для граждан</a:t>
            </a:r>
            <a:r>
              <a:rPr lang="ru-RU" sz="1400" dirty="0" smtClean="0">
                <a:latin typeface="Trebuchet MS" panose="020B0603020202020204" pitchFamily="34" charset="0"/>
              </a:rPr>
              <a:t>».</a:t>
            </a:r>
          </a:p>
          <a:p>
            <a:endParaRPr lang="ru-RU" sz="1400" dirty="0">
              <a:latin typeface="Trebuchet MS" panose="020B0603020202020204" pitchFamily="34" charset="0"/>
            </a:endParaRPr>
          </a:p>
          <a:p>
            <a:r>
              <a:rPr lang="ru-RU" sz="1400" b="1" dirty="0">
                <a:solidFill>
                  <a:srgbClr val="D9862B"/>
                </a:solidFill>
                <a:latin typeface="Trebuchet MS" panose="020B0603020202020204" pitchFamily="34" charset="0"/>
              </a:rPr>
              <a:t>Среди юридических лиц конкурс проводится в номинациях: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1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Лучший проект бюджета для граждан»;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2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Государственные и муниципальные услуги  для граждан»;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3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Интерактивный бюджет для граждан»;</a:t>
            </a:r>
          </a:p>
          <a:p>
            <a:r>
              <a:rPr lang="ru-RU" sz="1400" dirty="0">
                <a:latin typeface="Trebuchet MS" panose="020B0603020202020204" pitchFamily="34" charset="0"/>
              </a:rPr>
              <a:t>4</a:t>
            </a:r>
            <a:r>
              <a:rPr lang="ru-RU" sz="1400" dirty="0" smtClean="0">
                <a:latin typeface="Trebuchet MS" panose="020B0603020202020204" pitchFamily="34" charset="0"/>
              </a:rPr>
              <a:t>) «</a:t>
            </a:r>
            <a:r>
              <a:rPr lang="ru-RU" sz="1400" dirty="0">
                <a:latin typeface="Trebuchet MS" panose="020B0603020202020204" pitchFamily="34" charset="0"/>
              </a:rPr>
              <a:t>Гражданам о финансах государственного (муниципального) учреждения».</a:t>
            </a:r>
          </a:p>
        </p:txBody>
      </p:sp>
    </p:spTree>
    <p:extLst>
      <p:ext uri="{BB962C8B-B14F-4D97-AF65-F5344CB8AC3E}">
        <p14:creationId xmlns:p14="http://schemas.microsoft.com/office/powerpoint/2010/main" val="19238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7"/>
          <p:cNvSpPr txBox="1">
            <a:spLocks/>
          </p:cNvSpPr>
          <p:nvPr/>
        </p:nvSpPr>
        <p:spPr>
          <a:xfrm>
            <a:off x="421574" y="2627416"/>
            <a:ext cx="8229600" cy="106984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b="1" dirty="0" smtClean="0">
                <a:solidFill>
                  <a:srgbClr val="077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cs typeface="Times New Roman" pitchFamily="18" charset="0"/>
              </a:rPr>
              <a:t>Спасибо за внимание!</a:t>
            </a:r>
            <a:r>
              <a:rPr lang="ru-RU" sz="1800" u="sng" dirty="0" smtClean="0">
                <a:solidFill>
                  <a:srgbClr val="077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Gothic" pitchFamily="34" charset="-128"/>
                <a:cs typeface="Times New Roman" pitchFamily="18" charset="0"/>
              </a:rPr>
              <a:t/>
            </a:r>
            <a:br>
              <a:rPr lang="ru-RU" sz="1800" u="sng" dirty="0" smtClean="0">
                <a:solidFill>
                  <a:srgbClr val="077A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MS PGothic" pitchFamily="34" charset="-128"/>
                <a:cs typeface="Times New Roman" pitchFamily="18" charset="0"/>
              </a:rPr>
            </a:br>
            <a:endParaRPr lang="ru-RU" sz="1800" u="sng" dirty="0" smtClean="0">
              <a:solidFill>
                <a:srgbClr val="077A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5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B2D350B4-811D-9C49-8D4A-B431FFD45952}" type="slidenum">
              <a:rPr lang="en-US" sz="2200">
                <a:solidFill>
                  <a:srgbClr val="077A3E"/>
                </a:solidFill>
                <a:latin typeface="DINPro-Light"/>
                <a:cs typeface="DINPro-Light"/>
              </a:rPr>
              <a:pPr/>
              <a:t>24</a:t>
            </a:fld>
            <a:endParaRPr lang="en-US" sz="2200" dirty="0">
              <a:solidFill>
                <a:srgbClr val="077A3E"/>
              </a:solidFill>
              <a:latin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6392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754910" y="805905"/>
            <a:ext cx="8200638" cy="5183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77A3E"/>
                </a:solidFill>
                <a:latin typeface="Trebuchet MS" pitchFamily="34" charset="0"/>
              </a:rPr>
              <a:t>Место России в международной практике открытости бюджетов</a:t>
            </a:r>
            <a:endParaRPr lang="ru-RU" sz="20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3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8408" y="1244439"/>
            <a:ext cx="8757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За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последние десять лет России удалось достичь существенных результатов в повышении открытости бюджетов бюджетной системы, включая: 	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8408" y="5083160"/>
            <a:ext cx="875714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2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Итоги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этого периода: </a:t>
            </a:r>
          </a:p>
          <a:p>
            <a:pPr marL="360000" indent="358775" algn="just">
              <a:spcAft>
                <a:spcPts val="600"/>
              </a:spcAft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- 11-е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место среди 102 стран по индексу открытости бюджета;</a:t>
            </a:r>
          </a:p>
          <a:p>
            <a:pPr marL="360000" indent="358775" algn="just">
              <a:spcAft>
                <a:spcPts val="600"/>
              </a:spcAft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- признание МВФ,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что Россия за последние 15 лет совершила «скачок» в обеспечении бюджетно-налоговой прозрачности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;</a:t>
            </a:r>
          </a:p>
          <a:p>
            <a:pPr marL="360000" indent="358775" algn="just">
              <a:spcAft>
                <a:spcPts val="600"/>
              </a:spcAft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- формирование в открытом доступе актуального массива бюджетных данных, в том числе в понятной для граждан форме.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4362" y="1796503"/>
            <a:ext cx="439811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единый </a:t>
            </a: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портал бюджетной системы РФ;</a:t>
            </a:r>
          </a:p>
          <a:p>
            <a:pPr marL="18000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программный бюджет как инструмент открытости;</a:t>
            </a:r>
          </a:p>
          <a:p>
            <a:pPr marL="18000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формирование актуальной статистики об управлении госфинансами;</a:t>
            </a:r>
          </a:p>
          <a:p>
            <a:pPr marL="18000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анализ и выполнение требований и рекомендаций международных организаций (бюджет для граждан, полугодовой обзор и пр.);</a:t>
            </a:r>
          </a:p>
          <a:p>
            <a:pPr marL="180000" indent="-285750" algn="just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1600" dirty="0">
                <a:latin typeface="Trebuchet MS" pitchFamily="34" charset="0"/>
                <a:cs typeface="Times New Roman" pitchFamily="18" charset="0"/>
              </a:rPr>
              <a:t>создание системы стимулов для регионального уровня по повышению открытости бюджетных данных</a:t>
            </a:r>
            <a:r>
              <a:rPr lang="ru-RU" sz="1600" dirty="0" smtClean="0">
                <a:latin typeface="Trebuchet MS" pitchFamily="34" charset="0"/>
                <a:cs typeface="Times New Roman" pitchFamily="18" charset="0"/>
              </a:rPr>
              <a:t>.</a:t>
            </a:r>
            <a:endParaRPr lang="ru-RU" sz="1600" dirty="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13956160"/>
              </p:ext>
            </p:extLst>
          </p:nvPr>
        </p:nvGraphicFramePr>
        <p:xfrm>
          <a:off x="85972" y="2106957"/>
          <a:ext cx="5776120" cy="290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85972" y="1800302"/>
            <a:ext cx="431590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rebuchet MS" pitchFamily="34" charset="0"/>
              </a:rPr>
              <a:t>Сравнение по Индексу открытости бюджета в регионе</a:t>
            </a:r>
            <a:endParaRPr lang="ru-RU" sz="1200" b="1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76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3"/>
          <p:cNvSpPr txBox="1">
            <a:spLocks/>
          </p:cNvSpPr>
          <p:nvPr/>
        </p:nvSpPr>
        <p:spPr>
          <a:xfrm>
            <a:off x="754910" y="805905"/>
            <a:ext cx="8200638" cy="51836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solidFill>
                  <a:srgbClr val="077A3E"/>
                </a:solidFill>
                <a:latin typeface="Trebuchet MS" pitchFamily="34" charset="0"/>
              </a:rPr>
              <a:t>Текущие </a:t>
            </a:r>
            <a:r>
              <a:rPr lang="ru-RU" sz="2000" b="1" dirty="0">
                <a:solidFill>
                  <a:srgbClr val="077A3E"/>
                </a:solidFill>
                <a:latin typeface="Trebuchet MS" pitchFamily="34" charset="0"/>
              </a:rPr>
              <a:t>вызовы для России в сфере открытости бюджетных </a:t>
            </a:r>
            <a:r>
              <a:rPr lang="ru-RU" sz="2000" b="1" dirty="0" smtClean="0">
                <a:solidFill>
                  <a:srgbClr val="077A3E"/>
                </a:solidFill>
                <a:latin typeface="Trebuchet MS" pitchFamily="34" charset="0"/>
              </a:rPr>
              <a:t>данных</a:t>
            </a:r>
            <a:endParaRPr lang="ru-RU" sz="2000" b="1" dirty="0">
              <a:solidFill>
                <a:srgbClr val="077A3E"/>
              </a:solidFill>
              <a:latin typeface="Trebuchet MS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4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3421" y="1322073"/>
            <a:ext cx="8719059" cy="5055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Отсутствие у граждан навыков практического использования открытых бюджетных данных.</a:t>
            </a:r>
            <a:endParaRPr lang="ru-RU" sz="1650" dirty="0" smtClean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Снижение </a:t>
            </a:r>
            <a:r>
              <a:rPr lang="ru-RU" sz="1650" dirty="0" err="1" smtClean="0">
                <a:latin typeface="Trebuchet MS" pitchFamily="34" charset="0"/>
                <a:cs typeface="Times New Roman" pitchFamily="18" charset="0"/>
              </a:rPr>
              <a:t>новационности</a:t>
            </a: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 (</a:t>
            </a:r>
            <a:r>
              <a:rPr lang="ru-RU" sz="1650" dirty="0">
                <a:latin typeface="Trebuchet MS" pitchFamily="34" charset="0"/>
                <a:cs typeface="Times New Roman" pitchFamily="18" charset="0"/>
              </a:rPr>
              <a:t>по сравнению с 2013 годом) направления по повышению открытости бюджетов </a:t>
            </a:r>
            <a:r>
              <a:rPr lang="ru-RU" sz="1650" dirty="0">
                <a:latin typeface="Trebuchet MS" pitchFamily="34" charset="0"/>
                <a:cs typeface="Times New Roman" pitchFamily="18" charset="0"/>
              </a:rPr>
              <a:t>для региональных и муниципальных органов власти (</a:t>
            </a: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регулярная </a:t>
            </a:r>
            <a:r>
              <a:rPr lang="ru-RU" sz="1650" dirty="0">
                <a:latin typeface="Trebuchet MS" pitchFamily="34" charset="0"/>
                <a:cs typeface="Times New Roman" pitchFamily="18" charset="0"/>
              </a:rPr>
              <a:t>работа в данном направлении воспринимается как «дополнительная нагрузка</a:t>
            </a: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»).</a:t>
            </a:r>
            <a:endParaRPr lang="ru-RU" sz="165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50" dirty="0">
                <a:latin typeface="Trebuchet MS" pitchFamily="34" charset="0"/>
                <a:cs typeface="Times New Roman" pitchFamily="18" charset="0"/>
              </a:rPr>
              <a:t>Отсутствие нормативно-правового закрепления </a:t>
            </a: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ряда вопросов в сфере открытости бюджета.</a:t>
            </a:r>
            <a:endParaRPr lang="ru-RU" sz="1650" dirty="0">
              <a:latin typeface="Trebuchet MS" pitchFamily="34" charset="0"/>
              <a:cs typeface="Times New Roman" pitchFamily="18" charset="0"/>
            </a:endParaRP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50" dirty="0">
                <a:latin typeface="Trebuchet MS" pitchFamily="34" charset="0"/>
                <a:cs typeface="Times New Roman" pitchFamily="18" charset="0"/>
              </a:rPr>
              <a:t>Недостаточные знания и навыки государственных служащих регионального и муниципального уровня в этих вопросах.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Недостаточное развитие институтов взаимодействия с </a:t>
            </a:r>
            <a:r>
              <a:rPr lang="ru-RU" sz="1650" dirty="0">
                <a:latin typeface="Trebuchet MS" pitchFamily="34" charset="0"/>
                <a:cs typeface="Times New Roman" pitchFamily="18" charset="0"/>
              </a:rPr>
              <a:t>гражданами по вопросам управления общественными финансами.</a:t>
            </a:r>
          </a:p>
          <a:p>
            <a:pPr marL="342900" indent="-342900" algn="just">
              <a:spcAft>
                <a:spcPts val="1800"/>
              </a:spcAft>
              <a:buFont typeface="+mj-lt"/>
              <a:buAutoNum type="arabicPeriod"/>
            </a:pP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Усиление </a:t>
            </a:r>
            <a:r>
              <a:rPr lang="ru-RU" sz="1650" dirty="0">
                <a:latin typeface="Trebuchet MS" pitchFamily="34" charset="0"/>
                <a:cs typeface="Times New Roman" pitchFamily="18" charset="0"/>
              </a:rPr>
              <a:t>требований международных организаций по вовлечению граждан (или учета их мнения) в бюджетном процессе (увеличение количества вопросов Анкеты МБП с 5 до 17</a:t>
            </a:r>
            <a:r>
              <a:rPr lang="ru-RU" sz="1650" dirty="0" smtClean="0">
                <a:latin typeface="Trebuchet MS" pitchFamily="34" charset="0"/>
                <a:cs typeface="Times New Roman" pitchFamily="18" charset="0"/>
              </a:rPr>
              <a:t>).</a:t>
            </a:r>
            <a:r>
              <a:rPr lang="ru-RU" sz="1650" dirty="0">
                <a:latin typeface="Trebuchet MS" pitchFamily="34" charset="0"/>
                <a:cs typeface="Times New Roman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545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750708" y="709093"/>
            <a:ext cx="8288518" cy="52395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Эволюция методологии формирования бюджетов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</a:rPr>
              <a:t>в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понятной для граждан форме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4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5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2724031"/>
            <a:ext cx="8090422" cy="726545"/>
          </a:xfrm>
          <a:prstGeom prst="rect">
            <a:avLst/>
          </a:prstGeom>
          <a:solidFill>
            <a:srgbClr val="077A3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 smtClean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75657" y="3537291"/>
            <a:ext cx="7514342" cy="869279"/>
          </a:xfrm>
          <a:prstGeom prst="rect">
            <a:avLst/>
          </a:prstGeom>
          <a:solidFill>
            <a:srgbClr val="077A3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>
              <a:solidFill>
                <a:prstClr val="white"/>
              </a:solidFill>
            </a:endParaRPr>
          </a:p>
        </p:txBody>
      </p:sp>
      <p:grpSp>
        <p:nvGrpSpPr>
          <p:cNvPr id="18" name="Группа 27"/>
          <p:cNvGrpSpPr>
            <a:grpSpLocks/>
          </p:cNvGrpSpPr>
          <p:nvPr/>
        </p:nvGrpSpPr>
        <p:grpSpPr bwMode="auto">
          <a:xfrm rot="10800000">
            <a:off x="7418699" y="2729763"/>
            <a:ext cx="1571293" cy="720813"/>
            <a:chOff x="6678702" y="4153256"/>
            <a:chExt cx="1482532" cy="1222049"/>
          </a:xfrm>
          <a:solidFill>
            <a:srgbClr val="003300">
              <a:alpha val="40000"/>
            </a:srgbClr>
          </a:solidFill>
        </p:grpSpPr>
        <p:sp>
          <p:nvSpPr>
            <p:cNvPr id="19" name="Пятиугольник 18"/>
            <p:cNvSpPr/>
            <p:nvPr/>
          </p:nvSpPr>
          <p:spPr>
            <a:xfrm>
              <a:off x="6678702" y="4153256"/>
              <a:ext cx="1482532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0" name="Пятиугольник 19"/>
            <p:cNvSpPr/>
            <p:nvPr/>
          </p:nvSpPr>
          <p:spPr>
            <a:xfrm>
              <a:off x="6678702" y="4153256"/>
              <a:ext cx="1260311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Группа 27"/>
          <p:cNvGrpSpPr>
            <a:grpSpLocks/>
          </p:cNvGrpSpPr>
          <p:nvPr/>
        </p:nvGrpSpPr>
        <p:grpSpPr bwMode="auto">
          <a:xfrm rot="10800000">
            <a:off x="7408575" y="3546279"/>
            <a:ext cx="1571293" cy="869279"/>
            <a:chOff x="6678702" y="4153256"/>
            <a:chExt cx="1482532" cy="1222049"/>
          </a:xfrm>
          <a:solidFill>
            <a:srgbClr val="003300">
              <a:alpha val="40000"/>
            </a:srgbClr>
          </a:solidFill>
        </p:grpSpPr>
        <p:sp>
          <p:nvSpPr>
            <p:cNvPr id="22" name="Пятиугольник 21"/>
            <p:cNvSpPr/>
            <p:nvPr/>
          </p:nvSpPr>
          <p:spPr>
            <a:xfrm>
              <a:off x="6678702" y="4153256"/>
              <a:ext cx="1482532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3" name="Пятиугольник 22"/>
            <p:cNvSpPr/>
            <p:nvPr/>
          </p:nvSpPr>
          <p:spPr>
            <a:xfrm>
              <a:off x="6678702" y="4153256"/>
              <a:ext cx="1260311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107505" y="1309016"/>
            <a:ext cx="8882492" cy="1359932"/>
          </a:xfrm>
          <a:prstGeom prst="rect">
            <a:avLst/>
          </a:prstGeom>
          <a:solidFill>
            <a:srgbClr val="077A3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 smtClean="0">
              <a:solidFill>
                <a:prstClr val="white"/>
              </a:solidFill>
            </a:endParaRPr>
          </a:p>
        </p:txBody>
      </p:sp>
      <p:grpSp>
        <p:nvGrpSpPr>
          <p:cNvPr id="25" name="Группа 27"/>
          <p:cNvGrpSpPr>
            <a:grpSpLocks/>
          </p:cNvGrpSpPr>
          <p:nvPr/>
        </p:nvGrpSpPr>
        <p:grpSpPr bwMode="auto">
          <a:xfrm rot="10800000">
            <a:off x="7164288" y="1322088"/>
            <a:ext cx="1845908" cy="1359932"/>
            <a:chOff x="6678703" y="3917271"/>
            <a:chExt cx="1482532" cy="1458035"/>
          </a:xfrm>
          <a:solidFill>
            <a:srgbClr val="003300">
              <a:alpha val="40000"/>
            </a:srgbClr>
          </a:solidFill>
        </p:grpSpPr>
        <p:sp>
          <p:nvSpPr>
            <p:cNvPr id="26" name="Пятиугольник 25"/>
            <p:cNvSpPr/>
            <p:nvPr/>
          </p:nvSpPr>
          <p:spPr>
            <a:xfrm>
              <a:off x="6678703" y="3917273"/>
              <a:ext cx="1482532" cy="1458033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7" name="Пятиугольник 26"/>
            <p:cNvSpPr/>
            <p:nvPr/>
          </p:nvSpPr>
          <p:spPr>
            <a:xfrm>
              <a:off x="6678703" y="3917271"/>
              <a:ext cx="1260311" cy="1458035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2195736" y="4473394"/>
            <a:ext cx="6794853" cy="869279"/>
          </a:xfrm>
          <a:prstGeom prst="rect">
            <a:avLst/>
          </a:prstGeom>
          <a:solidFill>
            <a:srgbClr val="077A3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>
              <a:solidFill>
                <a:prstClr val="white"/>
              </a:solidFill>
            </a:endParaRPr>
          </a:p>
        </p:txBody>
      </p:sp>
      <p:grpSp>
        <p:nvGrpSpPr>
          <p:cNvPr id="29" name="Группа 27"/>
          <p:cNvGrpSpPr>
            <a:grpSpLocks/>
          </p:cNvGrpSpPr>
          <p:nvPr/>
        </p:nvGrpSpPr>
        <p:grpSpPr bwMode="auto">
          <a:xfrm rot="10800000">
            <a:off x="7409166" y="4482382"/>
            <a:ext cx="1571293" cy="869279"/>
            <a:chOff x="6678702" y="4153256"/>
            <a:chExt cx="1482532" cy="1222049"/>
          </a:xfrm>
          <a:solidFill>
            <a:srgbClr val="003300">
              <a:alpha val="40000"/>
            </a:srgbClr>
          </a:solidFill>
        </p:grpSpPr>
        <p:sp>
          <p:nvSpPr>
            <p:cNvPr id="30" name="Пятиугольник 29"/>
            <p:cNvSpPr/>
            <p:nvPr/>
          </p:nvSpPr>
          <p:spPr>
            <a:xfrm>
              <a:off x="6678702" y="4153256"/>
              <a:ext cx="1482532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Пятиугольник 30"/>
            <p:cNvSpPr/>
            <p:nvPr/>
          </p:nvSpPr>
          <p:spPr>
            <a:xfrm>
              <a:off x="6678702" y="4153256"/>
              <a:ext cx="1260311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699793" y="5418487"/>
            <a:ext cx="6315188" cy="869279"/>
          </a:xfrm>
          <a:prstGeom prst="rect">
            <a:avLst/>
          </a:prstGeom>
          <a:solidFill>
            <a:srgbClr val="077A3E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>
              <a:solidFill>
                <a:srgbClr val="003300"/>
              </a:solidFill>
            </a:endParaRPr>
          </a:p>
        </p:txBody>
      </p:sp>
      <p:grpSp>
        <p:nvGrpSpPr>
          <p:cNvPr id="33" name="Группа 27"/>
          <p:cNvGrpSpPr>
            <a:grpSpLocks/>
          </p:cNvGrpSpPr>
          <p:nvPr/>
        </p:nvGrpSpPr>
        <p:grpSpPr bwMode="auto">
          <a:xfrm rot="10800000">
            <a:off x="7433557" y="5418486"/>
            <a:ext cx="1571293" cy="869279"/>
            <a:chOff x="6678702" y="4153256"/>
            <a:chExt cx="1482532" cy="1222049"/>
          </a:xfrm>
          <a:solidFill>
            <a:srgbClr val="003300">
              <a:alpha val="40000"/>
            </a:srgbClr>
          </a:solidFill>
        </p:grpSpPr>
        <p:sp>
          <p:nvSpPr>
            <p:cNvPr id="34" name="Пятиугольник 33"/>
            <p:cNvSpPr/>
            <p:nvPr/>
          </p:nvSpPr>
          <p:spPr>
            <a:xfrm>
              <a:off x="6678702" y="4153256"/>
              <a:ext cx="1482532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5" name="Пятиугольник 34"/>
            <p:cNvSpPr/>
            <p:nvPr/>
          </p:nvSpPr>
          <p:spPr>
            <a:xfrm>
              <a:off x="6678702" y="4153256"/>
              <a:ext cx="1260311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36" name="Прямоугольник 35"/>
          <p:cNvSpPr/>
          <p:nvPr/>
        </p:nvSpPr>
        <p:spPr>
          <a:xfrm>
            <a:off x="4385003" y="6353568"/>
            <a:ext cx="4592881" cy="434639"/>
          </a:xfrm>
          <a:prstGeom prst="rect">
            <a:avLst/>
          </a:prstGeom>
          <a:solidFill>
            <a:srgbClr val="D9862B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ru-RU" sz="1000" dirty="0">
              <a:solidFill>
                <a:srgbClr val="003300"/>
              </a:solidFill>
            </a:endParaRPr>
          </a:p>
        </p:txBody>
      </p:sp>
      <p:grpSp>
        <p:nvGrpSpPr>
          <p:cNvPr id="37" name="Группа 27"/>
          <p:cNvGrpSpPr>
            <a:grpSpLocks/>
          </p:cNvGrpSpPr>
          <p:nvPr/>
        </p:nvGrpSpPr>
        <p:grpSpPr bwMode="auto">
          <a:xfrm rot="10800000">
            <a:off x="7563405" y="6344582"/>
            <a:ext cx="1447325" cy="443624"/>
            <a:chOff x="6678702" y="4153256"/>
            <a:chExt cx="1482532" cy="1222049"/>
          </a:xfrm>
          <a:solidFill>
            <a:srgbClr val="DE9240">
              <a:alpha val="40000"/>
            </a:srgbClr>
          </a:solidFill>
        </p:grpSpPr>
        <p:sp>
          <p:nvSpPr>
            <p:cNvPr id="38" name="Пятиугольник 37"/>
            <p:cNvSpPr/>
            <p:nvPr/>
          </p:nvSpPr>
          <p:spPr>
            <a:xfrm>
              <a:off x="6678702" y="4153256"/>
              <a:ext cx="1482532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9" name="Пятиугольник 38"/>
            <p:cNvSpPr/>
            <p:nvPr/>
          </p:nvSpPr>
          <p:spPr>
            <a:xfrm>
              <a:off x="6678702" y="4153256"/>
              <a:ext cx="1260311" cy="1222049"/>
            </a:xfrm>
            <a:prstGeom prst="homePlate">
              <a:avLst>
                <a:gd name="adj" fmla="val 29720"/>
              </a:avLst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2195736" y="4492534"/>
            <a:ext cx="52128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ru-RU" sz="12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Порядок</a:t>
            </a:r>
            <a:r>
              <a:rPr lang="ru-RU" sz="1200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 ежегодного формирования основных положений федерального закона о федеральном бюджете на очередной финансовый год и плановый период в формате «Бюджета для граждан</a:t>
            </a:r>
            <a:r>
              <a:rPr lang="ru-RU" sz="12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». </a:t>
            </a:r>
            <a:endParaRPr lang="ru-RU" sz="12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475657" y="3591984"/>
            <a:ext cx="59329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Приказ Минфина России </a:t>
            </a:r>
            <a:r>
              <a:rPr lang="ru-RU" sz="1100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от 22 сентября 2015 г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.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N </a:t>
            </a: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145н </a:t>
            </a: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/>
            </a:r>
            <a:b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ru-RU" sz="1100" b="1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«</a:t>
            </a:r>
            <a:r>
              <a:rPr lang="ru-RU" sz="1100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</a:t>
            </a:r>
            <a:r>
              <a:rPr lang="ru-RU" sz="11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».</a:t>
            </a:r>
            <a:endParaRPr lang="ru-RU" sz="11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899591" y="2730496"/>
            <a:ext cx="6508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ru-RU" sz="1100" b="1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Порядок </a:t>
            </a:r>
            <a:r>
              <a:rPr lang="ru-RU" sz="1100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взаимодействия Министерства финансов Российской Федерации и финансовых органов субъектов Российской Федерации по формированию ежегодного Доклада о лучшей практике развития «Бюджета для </a:t>
            </a:r>
            <a:r>
              <a:rPr lang="ru-RU" sz="11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граждан</a:t>
            </a:r>
            <a:r>
              <a:rPr lang="ru-RU" sz="1100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» в субъектах Российской Федерации </a:t>
            </a:r>
            <a:r>
              <a:rPr lang="ru-RU" sz="11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/>
            </a:r>
            <a:br>
              <a:rPr lang="ru-RU" sz="11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</a:br>
            <a:r>
              <a:rPr lang="ru-RU" sz="11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и </a:t>
            </a:r>
            <a:r>
              <a:rPr lang="ru-RU" sz="1100" dirty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муниципальных </a:t>
            </a:r>
            <a:r>
              <a:rPr lang="ru-RU" sz="1100" dirty="0" smtClean="0">
                <a:solidFill>
                  <a:srgbClr val="003300"/>
                </a:solidFill>
                <a:latin typeface="Trebuchet MS" panose="020B0603020202020204" pitchFamily="34" charset="0"/>
                <a:cs typeface="Arial" charset="0"/>
              </a:rPr>
              <a:t>образованиях.</a:t>
            </a:r>
            <a:endParaRPr lang="ru-RU" sz="1100" dirty="0">
              <a:solidFill>
                <a:srgbClr val="003300"/>
              </a:solidFill>
              <a:latin typeface="Trebuchet MS" panose="020B0603020202020204" pitchFamily="34" charset="0"/>
              <a:cs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771800" y="5400104"/>
            <a:ext cx="47282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3300"/>
                </a:solidFill>
                <a:latin typeface="Trebuchet MS" pitchFamily="34" charset="0"/>
              </a:rPr>
              <a:t>Приказ Минфина России N 86н, </a:t>
            </a:r>
            <a:r>
              <a:rPr lang="ru-RU" sz="1000" dirty="0" err="1">
                <a:solidFill>
                  <a:srgbClr val="003300"/>
                </a:solidFill>
                <a:latin typeface="Trebuchet MS" pitchFamily="34" charset="0"/>
              </a:rPr>
              <a:t>Минрегиона</a:t>
            </a:r>
            <a:r>
              <a:rPr lang="ru-RU" sz="1000" dirty="0">
                <a:solidFill>
                  <a:srgbClr val="003300"/>
                </a:solidFill>
                <a:latin typeface="Trebuchet MS" pitchFamily="34" charset="0"/>
              </a:rPr>
              <a:t> России N 357, Минэкономразвития России N 468 от </a:t>
            </a:r>
            <a:r>
              <a:rPr lang="ru-RU" sz="1000" dirty="0" smtClean="0">
                <a:solidFill>
                  <a:srgbClr val="003300"/>
                </a:solidFill>
                <a:latin typeface="Trebuchet MS" pitchFamily="34" charset="0"/>
              </a:rPr>
              <a:t>22.08.2013 </a:t>
            </a:r>
            <a:br>
              <a:rPr lang="ru-RU" sz="1000" dirty="0" smtClean="0">
                <a:solidFill>
                  <a:srgbClr val="003300"/>
                </a:solidFill>
                <a:latin typeface="Trebuchet MS" pitchFamily="34" charset="0"/>
              </a:rPr>
            </a:br>
            <a:r>
              <a:rPr lang="ru-RU" sz="1000" dirty="0" smtClean="0">
                <a:solidFill>
                  <a:srgbClr val="003300"/>
                </a:solidFill>
                <a:latin typeface="Trebuchet MS" pitchFamily="34" charset="0"/>
              </a:rPr>
              <a:t>"</a:t>
            </a:r>
            <a:r>
              <a:rPr lang="ru-RU" sz="1000" dirty="0">
                <a:solidFill>
                  <a:srgbClr val="003300"/>
                </a:solidFill>
                <a:latin typeface="Trebuchet MS" pitchFamily="34" charset="0"/>
              </a:rPr>
              <a:t>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</a:t>
            </a:r>
            <a:r>
              <a:rPr lang="ru-RU" sz="1000" dirty="0" smtClean="0">
                <a:solidFill>
                  <a:srgbClr val="003300"/>
                </a:solidFill>
                <a:latin typeface="Trebuchet MS" pitchFamily="34" charset="0"/>
              </a:rPr>
              <a:t>форме«.</a:t>
            </a:r>
            <a:endParaRPr lang="ru-RU" sz="1000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28384" y="3830202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2015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8006324" y="5646325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2013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028384" y="4766306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2014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028384" y="2905503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2016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8029247" y="1868360"/>
            <a:ext cx="8322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2"/>
                </a:solidFill>
                <a:latin typeface="Trebuchet MS" panose="020B0603020202020204" pitchFamily="34" charset="0"/>
                <a:cs typeface="Arial" charset="0"/>
              </a:rPr>
              <a:t>2017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107504" y="1283953"/>
            <a:ext cx="73010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3300"/>
                </a:solidFill>
              </a:rPr>
              <a:t>Запланировано:</a:t>
            </a:r>
          </a:p>
          <a:p>
            <a:r>
              <a:rPr lang="ru-RU" sz="1400" dirty="0" smtClean="0">
                <a:solidFill>
                  <a:srgbClr val="003300"/>
                </a:solidFill>
              </a:rPr>
              <a:t>1. Приказ </a:t>
            </a:r>
            <a:r>
              <a:rPr lang="ru-RU" sz="1400" dirty="0">
                <a:solidFill>
                  <a:srgbClr val="003300"/>
                </a:solidFill>
              </a:rPr>
              <a:t>Минфина России «Об утверждении Методических рекомендаций </a:t>
            </a:r>
            <a:br>
              <a:rPr lang="ru-RU" sz="1400" dirty="0">
                <a:solidFill>
                  <a:srgbClr val="003300"/>
                </a:solidFill>
              </a:rPr>
            </a:br>
            <a:r>
              <a:rPr lang="ru-RU" sz="1400" dirty="0">
                <a:solidFill>
                  <a:srgbClr val="003300"/>
                </a:solidFill>
              </a:rPr>
              <a:t>по формированию основных положений федерального закона о федеральном бюджете на очередной финансовый год и плановый период в формате «Бюджета для граждан</a:t>
            </a:r>
            <a:r>
              <a:rPr lang="ru-RU" sz="1400" dirty="0" smtClean="0">
                <a:solidFill>
                  <a:srgbClr val="003300"/>
                </a:solidFill>
              </a:rPr>
              <a:t>»;</a:t>
            </a:r>
          </a:p>
          <a:p>
            <a:r>
              <a:rPr lang="ru-RU" sz="1400" dirty="0" smtClean="0">
                <a:solidFill>
                  <a:srgbClr val="003300"/>
                </a:solidFill>
              </a:rPr>
              <a:t>2. Уточнение Методических рекомендаций для субъектов РФ и муниципалитетов (внесение изменений в приказ </a:t>
            </a:r>
            <a:r>
              <a:rPr lang="ru-RU" sz="1400" dirty="0">
                <a:solidFill>
                  <a:srgbClr val="003300"/>
                </a:solidFill>
              </a:rPr>
              <a:t>Минфина России </a:t>
            </a:r>
            <a:r>
              <a:rPr lang="ru-RU" sz="1400" dirty="0" smtClean="0">
                <a:solidFill>
                  <a:srgbClr val="003300"/>
                </a:solidFill>
              </a:rPr>
              <a:t>№ 145н).</a:t>
            </a:r>
            <a:endParaRPr lang="ru-RU" sz="1400" dirty="0">
              <a:solidFill>
                <a:srgbClr val="0033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580854" y="6405311"/>
            <a:ext cx="3447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3300"/>
                </a:solidFill>
              </a:rPr>
              <a:t>Д</a:t>
            </a:r>
            <a:r>
              <a:rPr lang="ru-RU" sz="1200" dirty="0" smtClean="0">
                <a:solidFill>
                  <a:srgbClr val="003300"/>
                </a:solidFill>
              </a:rPr>
              <a:t>о 2013 года  методология отсутствовала. </a:t>
            </a:r>
            <a:endParaRPr lang="ru-RU" sz="1200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8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Прямоугольник 75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77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6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-223284" y="773642"/>
            <a:ext cx="9367284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algn="ctr">
              <a:lnSpc>
                <a:spcPct val="90000"/>
              </a:lnSpc>
            </a:pP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</a:rPr>
              <a:t>Система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стимулов к формированию и публикации БДГ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" y="1201073"/>
            <a:ext cx="914400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latin typeface="Trebuchet MS" panose="020B0603020202020204" pitchFamily="34" charset="0"/>
                <a:cs typeface="Arial" charset="0"/>
              </a:rPr>
              <a:t>Индекс открытости бюджета,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рассчитываемый Международным бюджетным партнерством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b="1" dirty="0">
                <a:latin typeface="Trebuchet MS" panose="020B0603020202020204" pitchFamily="34" charset="0"/>
                <a:cs typeface="Arial" charset="0"/>
              </a:rPr>
              <a:t>Мониторинг и оценка качества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управления региональными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финансами,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проводимая Минфином России в соответствии с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приказом от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3 декабря 2010 № 552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latin typeface="Trebuchet MS" panose="020B0603020202020204" pitchFamily="34" charset="0"/>
                <a:cs typeface="Arial" charset="0"/>
              </a:rPr>
              <a:t>Рейтинг субъектов РФ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по уровню открытости бюджетных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данных, проводимый НИФИ по заказу Минфина России </a:t>
            </a:r>
            <a:endParaRPr lang="ru-RU" sz="1700" dirty="0">
              <a:latin typeface="Trebuchet MS" panose="020B0603020202020204" pitchFamily="34" charset="0"/>
              <a:cs typeface="Arial" charset="0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latin typeface="Trebuchet MS" panose="020B0603020202020204" pitchFamily="34" charset="0"/>
                <a:cs typeface="Arial" charset="0"/>
              </a:rPr>
              <a:t>Ежегодный доклад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о лучшей практике развития </a:t>
            </a:r>
            <a:r>
              <a:rPr lang="ru-RU" sz="1700" b="1" dirty="0">
                <a:latin typeface="Trebuchet MS" panose="020B0603020202020204" pitchFamily="34" charset="0"/>
                <a:cs typeface="Arial" charset="0"/>
              </a:rPr>
              <a:t>«Бюджета для граждан»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/>
            </a:r>
            <a:br>
              <a:rPr lang="ru-RU" sz="1700" dirty="0" smtClean="0">
                <a:latin typeface="Trebuchet MS" panose="020B0603020202020204" pitchFamily="34" charset="0"/>
                <a:cs typeface="Arial" charset="0"/>
              </a:rPr>
            </a:b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в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субъектах Российской Федерации и муниципальных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образованиях </a:t>
            </a:r>
          </a:p>
          <a:p>
            <a:pPr marL="742950" lvl="1" indent="-285750" algn="just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на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основе Порядка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взаимодействия </a:t>
            </a:r>
            <a:r>
              <a:rPr lang="ru-RU" sz="1700" dirty="0">
                <a:latin typeface="Trebuchet MS" panose="020B0603020202020204" pitchFamily="34" charset="0"/>
                <a:cs typeface="Arial" charset="0"/>
              </a:rPr>
              <a:t>Министерства финансов Российской Федерации и финансовых органов субъектов Российской Федерации по формированию ежегодного Доклада о лучшей практике развития «Бюджета для граждан» в субъектах Российской Федерации и муниципальных образованиях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latin typeface="Trebuchet MS" panose="020B0603020202020204" pitchFamily="34" charset="0"/>
                <a:cs typeface="Arial" charset="0"/>
              </a:rPr>
              <a:t>Конкурс идей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, проводимый Финансовым университетом, среди юридических лиц в части «Бюджетов для граждан»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ru-RU" sz="1700" b="1" dirty="0" smtClean="0">
                <a:latin typeface="Trebuchet MS" panose="020B0603020202020204" pitchFamily="34" charset="0"/>
                <a:cs typeface="Arial" charset="0"/>
              </a:rPr>
              <a:t>Аналогичные инициативы </a:t>
            </a:r>
            <a:r>
              <a:rPr lang="ru-RU" sz="1700" dirty="0" smtClean="0">
                <a:latin typeface="Trebuchet MS" panose="020B0603020202020204" pitchFamily="34" charset="0"/>
                <a:cs typeface="Arial" charset="0"/>
              </a:rPr>
              <a:t>финансовых органов регионов в отношении муниципалитетов</a:t>
            </a:r>
          </a:p>
        </p:txBody>
      </p:sp>
    </p:spTree>
    <p:extLst>
      <p:ext uri="{BB962C8B-B14F-4D97-AF65-F5344CB8AC3E}">
        <p14:creationId xmlns:p14="http://schemas.microsoft.com/office/powerpoint/2010/main" val="63999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/>
          </p:cNvSpPr>
          <p:nvPr/>
        </p:nvSpPr>
        <p:spPr bwMode="auto">
          <a:xfrm>
            <a:off x="0" y="327025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ru-RU" sz="2800" b="1">
              <a:solidFill>
                <a:srgbClr val="1F497D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7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" y="735095"/>
            <a:ext cx="8545286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 algn="ctr">
              <a:lnSpc>
                <a:spcPct val="90000"/>
              </a:lnSpc>
            </a:pP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Результаты работы на федеральном уровне</a:t>
            </a:r>
          </a:p>
        </p:txBody>
      </p:sp>
      <p:sp>
        <p:nvSpPr>
          <p:cNvPr id="17" name="Объект 4"/>
          <p:cNvSpPr txBox="1">
            <a:spLocks/>
          </p:cNvSpPr>
          <p:nvPr/>
        </p:nvSpPr>
        <p:spPr bwMode="auto">
          <a:xfrm>
            <a:off x="170514" y="4689323"/>
            <a:ext cx="4592809" cy="646331"/>
          </a:xfrm>
          <a:prstGeom prst="rect">
            <a:avLst/>
          </a:prstGeom>
          <a:extLst/>
        </p:spPr>
        <p:txBody>
          <a:bodyPr wrap="square">
            <a:spAutoFit/>
          </a:bodyPr>
          <a:lstStyle>
            <a:defPPr>
              <a:defRPr lang="ru-RU"/>
            </a:defPPr>
          </a:lstStyle>
          <a:p>
            <a:pPr marL="285750" indent="-285750">
              <a:buFont typeface="Times New Roman" panose="02020603050405020304" pitchFamily="18" charset="0"/>
              <a:buChar char="-"/>
            </a:pPr>
            <a:endParaRPr lang="ru-RU" dirty="0">
              <a:solidFill>
                <a:srgbClr val="003300"/>
              </a:solidFill>
              <a:latin typeface="Trebuchet MS" pitchFamily="34" charset="0"/>
            </a:endParaRPr>
          </a:p>
          <a:p>
            <a:endParaRPr lang="en-US" dirty="0">
              <a:solidFill>
                <a:srgbClr val="003300"/>
              </a:solidFill>
              <a:latin typeface="Trebuchet MS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6944" r="52500" b="7501"/>
          <a:stretch/>
        </p:blipFill>
        <p:spPr bwMode="auto">
          <a:xfrm>
            <a:off x="3339006" y="4313108"/>
            <a:ext cx="1737050" cy="245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0" t="13396" r="33930" b="4870"/>
          <a:stretch/>
        </p:blipFill>
        <p:spPr bwMode="auto">
          <a:xfrm>
            <a:off x="5292080" y="4316338"/>
            <a:ext cx="1708698" cy="2451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121" y="4316338"/>
            <a:ext cx="1728367" cy="2447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" y="989112"/>
            <a:ext cx="91440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Бюджет для граждан характеризует закон о бюджете наиболее комплексно: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Включает структуру доходов и расходов в функциональном разрезе в удобном графическом отображении.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 Содержит информацию об отчетных и запланированных значениях ключевых индикаторов государственных программ во взаимосвязи с объемами их финансового обеспечения.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Включает информацию для более чем 20-ти социальных целевых групп населения.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Выделены приоритетные проекты Правительства РФ, отдельные расходы максимально конкретизированы.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Характеризует межбюджетные отношения с регионами и отдельные меры, реализуемые в муниципальных образованиях.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ru-RU" sz="1500" dirty="0" smtClean="0">
                <a:latin typeface="Trebuchet MS" panose="020B0603020202020204" pitchFamily="34" charset="0"/>
                <a:cs typeface="Arial" charset="0"/>
              </a:rPr>
              <a:t>Включает информацию о работе Правительства РФ по повышению эффективности бюджетных расходов.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72780"/>
            <a:ext cx="2615791" cy="19439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51" descr="shutterstock_9215052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0752" y="3970539"/>
            <a:ext cx="1381523" cy="135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minfin.ru/common/upload/gerb_MF-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16338"/>
            <a:ext cx="479617" cy="52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67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/>
          </p:cNvSpPr>
          <p:nvPr/>
        </p:nvSpPr>
        <p:spPr bwMode="auto">
          <a:xfrm>
            <a:off x="0" y="327025"/>
            <a:ext cx="91440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endParaRPr lang="ru-RU" sz="2800" b="1">
              <a:solidFill>
                <a:srgbClr val="1F497D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8</a:t>
            </a:fld>
            <a:endParaRPr lang="en-US" dirty="0">
              <a:solidFill>
                <a:srgbClr val="077A3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200" y="735095"/>
            <a:ext cx="8545286" cy="327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8000">
              <a:lnSpc>
                <a:spcPct val="90000"/>
              </a:lnSpc>
            </a:pP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</a:rPr>
              <a:t>Новый приказ будет охватывать три стадии бюджетного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</a:rPr>
              <a:t>процесса</a:t>
            </a:r>
          </a:p>
        </p:txBody>
      </p:sp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133" y="2187897"/>
            <a:ext cx="912834" cy="117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183" y="1738071"/>
            <a:ext cx="1310275" cy="16852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54" y="2202892"/>
            <a:ext cx="912834" cy="117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251520" y="1942170"/>
            <a:ext cx="8712968" cy="414046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ts val="2200"/>
              </a:lnSpc>
            </a:pPr>
            <a:endParaRPr lang="ru-RU" sz="1600" b="1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grpSp>
        <p:nvGrpSpPr>
          <p:cNvPr id="52" name="Группа 26"/>
          <p:cNvGrpSpPr/>
          <p:nvPr/>
        </p:nvGrpSpPr>
        <p:grpSpPr>
          <a:xfrm>
            <a:off x="632625" y="1918976"/>
            <a:ext cx="1935009" cy="1013127"/>
            <a:chOff x="323528" y="2357264"/>
            <a:chExt cx="1680598" cy="1215752"/>
          </a:xfrm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323528" y="2357264"/>
              <a:ext cx="1008112" cy="495672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ru-RU" sz="1600" dirty="0" smtClean="0"/>
                <a:t>Стадия 1</a:t>
              </a:r>
              <a:endParaRPr lang="ru-RU" sz="1600" dirty="0"/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611561" y="2717303"/>
              <a:ext cx="1392565" cy="855713"/>
            </a:xfrm>
            <a:prstGeom prst="round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Подготовка бюджета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5" name="Группа 28"/>
          <p:cNvGrpSpPr/>
          <p:nvPr/>
        </p:nvGrpSpPr>
        <p:grpSpPr>
          <a:xfrm>
            <a:off x="3244725" y="1275443"/>
            <a:ext cx="2709845" cy="1289309"/>
            <a:chOff x="323528" y="2357264"/>
            <a:chExt cx="1748778" cy="1215752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23528" y="2357264"/>
              <a:ext cx="1008112" cy="49567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rgbClr val="00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dirty="0" smtClean="0"/>
                <a:t>Стадия 2</a:t>
              </a:r>
              <a:endParaRPr lang="ru-RU" sz="1600" dirty="0"/>
            </a:p>
          </p:txBody>
        </p:sp>
        <p:sp>
          <p:nvSpPr>
            <p:cNvPr id="57" name="Скругленный прямоугольник 56"/>
            <p:cNvSpPr/>
            <p:nvPr/>
          </p:nvSpPr>
          <p:spPr>
            <a:xfrm>
              <a:off x="877940" y="2717304"/>
              <a:ext cx="1194366" cy="855712"/>
            </a:xfrm>
            <a:prstGeom prst="round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Утверждение бюджета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8" name="Группа 31"/>
          <p:cNvGrpSpPr/>
          <p:nvPr/>
        </p:nvGrpSpPr>
        <p:grpSpPr>
          <a:xfrm>
            <a:off x="6812030" y="1897031"/>
            <a:ext cx="2000881" cy="1013127"/>
            <a:chOff x="323528" y="2357264"/>
            <a:chExt cx="1737809" cy="1215752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323528" y="2357264"/>
              <a:ext cx="1008112" cy="495672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00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ru-RU" sz="1600" dirty="0" smtClean="0"/>
                <a:t>Стадия 3</a:t>
              </a:r>
              <a:endParaRPr lang="ru-RU" sz="1600" dirty="0"/>
            </a:p>
          </p:txBody>
        </p:sp>
        <p:sp>
          <p:nvSpPr>
            <p:cNvPr id="60" name="Скругленный прямоугольник 59"/>
            <p:cNvSpPr/>
            <p:nvPr/>
          </p:nvSpPr>
          <p:spPr>
            <a:xfrm>
              <a:off x="611560" y="2717303"/>
              <a:ext cx="1449777" cy="855713"/>
            </a:xfrm>
            <a:prstGeom prst="roundRect">
              <a:avLst/>
            </a:prstGeom>
            <a:ln>
              <a:solidFill>
                <a:srgbClr val="0033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Исполнение бюджета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Прямоугольник 60"/>
          <p:cNvSpPr/>
          <p:nvPr/>
        </p:nvSpPr>
        <p:spPr>
          <a:xfrm>
            <a:off x="85746" y="4665017"/>
            <a:ext cx="891328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Бюджет для граждан формируется для каждой из трёх стадий бюджетного процесса, а именно:</a:t>
            </a: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– составление и рассмотрение проекта федерального </a:t>
            </a: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бюджета;</a:t>
            </a:r>
            <a:endParaRPr lang="ru-RU" sz="1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– </a:t>
            </a: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принятие федерального бюджета;</a:t>
            </a:r>
            <a:endParaRPr lang="ru-RU" sz="1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– исполнение федерального </a:t>
            </a: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бюджета.</a:t>
            </a:r>
            <a:endParaRPr lang="ru-RU" sz="1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Для стадий подготовки и исполнения бюджета формируются краткие версии бюджета для </a:t>
            </a: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граждан.</a:t>
            </a:r>
          </a:p>
          <a:p>
            <a:pPr>
              <a:spcAft>
                <a:spcPts val="600"/>
              </a:spcAft>
            </a:pP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Для стадии </a:t>
            </a: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утверждения бюджета формируется развернутая версия бюджета </a:t>
            </a: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граждан</a:t>
            </a:r>
            <a:r>
              <a:rPr lang="ru-RU" sz="1400" b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62" name="Picture 2" descr="Картинки по запросу галочка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45" y="5359116"/>
            <a:ext cx="439777" cy="6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Картинки по запросу галочка клипар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135" y="6051063"/>
            <a:ext cx="439777" cy="63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102439" y="3501255"/>
            <a:ext cx="2457880" cy="1036760"/>
            <a:chOff x="216024" y="1837390"/>
            <a:chExt cx="2086172" cy="1182611"/>
          </a:xfrm>
        </p:grpSpPr>
        <p:sp>
          <p:nvSpPr>
            <p:cNvPr id="65" name="Скругленный прямоугольник 64"/>
            <p:cNvSpPr/>
            <p:nvPr/>
          </p:nvSpPr>
          <p:spPr>
            <a:xfrm>
              <a:off x="216024" y="1837390"/>
              <a:ext cx="2086172" cy="118261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16024" y="1920863"/>
              <a:ext cx="2086172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 smtClean="0"/>
                <a:t>«…до 1 октября текущего финансового года, но </a:t>
              </a:r>
              <a:r>
                <a:rPr lang="ru-RU" sz="1000" dirty="0" smtClean="0">
                  <a:solidFill>
                    <a:srgbClr val="FF0000"/>
                  </a:solidFill>
                </a:rPr>
                <a:t>не позднее двух недель</a:t>
              </a:r>
              <a:r>
                <a:rPr lang="en-US" sz="1000" dirty="0" smtClean="0">
                  <a:solidFill>
                    <a:srgbClr val="FF0000"/>
                  </a:solidFill>
                </a:rPr>
                <a:t> </a:t>
              </a:r>
              <a:r>
                <a:rPr lang="ru-RU" sz="1000" dirty="0" smtClean="0">
                  <a:solidFill>
                    <a:srgbClr val="FF0000"/>
                  </a:solidFill>
                </a:rPr>
                <a:t>с момента внесения проекта федерального закона о федеральном бюджете в Государственную Думу</a:t>
              </a:r>
              <a:r>
                <a:rPr lang="ru-RU" sz="1000" dirty="0" smtClean="0"/>
                <a:t>»</a:t>
              </a:r>
            </a:p>
          </p:txBody>
        </p:sp>
      </p:grpSp>
      <p:grpSp>
        <p:nvGrpSpPr>
          <p:cNvPr id="67" name="Группа 66"/>
          <p:cNvGrpSpPr/>
          <p:nvPr/>
        </p:nvGrpSpPr>
        <p:grpSpPr>
          <a:xfrm>
            <a:off x="6286818" y="3501255"/>
            <a:ext cx="2518778" cy="1036760"/>
            <a:chOff x="6294133" y="2759830"/>
            <a:chExt cx="2518778" cy="1036760"/>
          </a:xfrm>
        </p:grpSpPr>
        <p:sp>
          <p:nvSpPr>
            <p:cNvPr id="68" name="Скругленный прямоугольник 67"/>
            <p:cNvSpPr/>
            <p:nvPr/>
          </p:nvSpPr>
          <p:spPr>
            <a:xfrm>
              <a:off x="6294133" y="2759830"/>
              <a:ext cx="2518778" cy="1036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294133" y="2779178"/>
              <a:ext cx="251877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 smtClean="0"/>
                <a:t>«…</a:t>
              </a:r>
              <a:r>
                <a:rPr lang="ru-RU" sz="1000" dirty="0" smtClean="0">
                  <a:solidFill>
                    <a:srgbClr val="FF0000"/>
                  </a:solidFill>
                </a:rPr>
                <a:t>после утверждения  федерального закона об исполнении федерального бюджета за очередной финансовый год</a:t>
              </a:r>
              <a:r>
                <a:rPr lang="ru-RU" sz="1000" dirty="0" smtClean="0"/>
                <a:t>, но не позднее трех месяцев  после его официального опубликования»</a:t>
              </a:r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2874867" y="3501255"/>
            <a:ext cx="3072387" cy="1036760"/>
            <a:chOff x="2882182" y="2759830"/>
            <a:chExt cx="3072387" cy="1036760"/>
          </a:xfrm>
        </p:grpSpPr>
        <p:sp>
          <p:nvSpPr>
            <p:cNvPr id="71" name="Скругленный прямоугольник 70"/>
            <p:cNvSpPr/>
            <p:nvPr/>
          </p:nvSpPr>
          <p:spPr>
            <a:xfrm>
              <a:off x="2882182" y="2759830"/>
              <a:ext cx="3072387" cy="10367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890507" y="2978676"/>
              <a:ext cx="30640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1000" dirty="0" smtClean="0"/>
                <a:t>«…</a:t>
              </a:r>
              <a:r>
                <a:rPr lang="ru-RU" sz="1000" dirty="0" smtClean="0">
                  <a:solidFill>
                    <a:srgbClr val="FF0000"/>
                  </a:solidFill>
                </a:rPr>
                <a:t>одновременно с официальным опубликованием федерального закона </a:t>
              </a:r>
              <a:r>
                <a:rPr lang="ru-RU" sz="1000" dirty="0" smtClean="0"/>
                <a:t>о федеральном бюджете на очередной финансовый год и плановый период»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1267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48746" y="767581"/>
            <a:ext cx="7992888" cy="59093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Доклад </a:t>
            </a:r>
            <a:r>
              <a:rPr lang="ru-RU" sz="1700" b="1" dirty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о лучшей практике развития «Бюджета для граждан» в субъектах Российской Федерации и муниципальных 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образованиях </a:t>
            </a:r>
            <a:r>
              <a:rPr lang="en-US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[</a:t>
            </a:r>
            <a:r>
              <a:rPr lang="ru-RU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1</a:t>
            </a:r>
            <a:r>
              <a:rPr lang="en-US" sz="1700" b="1" dirty="0" smtClean="0">
                <a:solidFill>
                  <a:srgbClr val="077A3E"/>
                </a:solidFill>
                <a:latin typeface="Trebuchet MS" pitchFamily="34" charset="0"/>
                <a:ea typeface="+mj-ea"/>
                <a:cs typeface="+mj-cs"/>
              </a:rPr>
              <a:t>]</a:t>
            </a:r>
            <a:endParaRPr lang="ru-RU" sz="1700" b="1" dirty="0" smtClean="0">
              <a:solidFill>
                <a:srgbClr val="077A3E"/>
              </a:solidFill>
              <a:latin typeface="Trebuchet MS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</a:pPr>
            <a:r>
              <a:rPr lang="ru-RU" sz="1400" b="1" dirty="0" smtClean="0">
                <a:latin typeface="Trebuchet MS" pitchFamily="34" charset="0"/>
                <a:ea typeface="+mj-ea"/>
                <a:cs typeface="+mj-cs"/>
              </a:rPr>
              <a:t>(разрабатывается Минфином России с 2013 года)</a:t>
            </a:r>
            <a:endParaRPr lang="ru-RU" sz="1400" b="1" dirty="0">
              <a:latin typeface="Trebuchet MS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215" y="5537078"/>
            <a:ext cx="7229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solidFill>
                  <a:srgbClr val="003300"/>
                </a:solidFill>
                <a:latin typeface="Trebuchet MS" pitchFamily="34" charset="0"/>
              </a:rPr>
              <a:t>В </a:t>
            </a:r>
            <a:r>
              <a:rPr lang="ru-RU" sz="1500" b="1" dirty="0" smtClean="0">
                <a:solidFill>
                  <a:srgbClr val="003300"/>
                </a:solidFill>
                <a:latin typeface="Trebuchet MS" pitchFamily="34" charset="0"/>
              </a:rPr>
              <a:t>2017 </a:t>
            </a:r>
            <a:r>
              <a:rPr lang="ru-RU" sz="1500" b="1" dirty="0">
                <a:solidFill>
                  <a:srgbClr val="003300"/>
                </a:solidFill>
                <a:latin typeface="Trebuchet MS" pitchFamily="34" charset="0"/>
              </a:rPr>
              <a:t>году </a:t>
            </a:r>
            <a:r>
              <a:rPr lang="ru-RU" sz="1500" dirty="0" smtClean="0">
                <a:solidFill>
                  <a:srgbClr val="003300"/>
                </a:solidFill>
                <a:latin typeface="Trebuchet MS" pitchFamily="34" charset="0"/>
              </a:rPr>
              <a:t>основной акцент в докладе будет сделан на лучших практиках инициативного бюджетирования в субъектах Российской Федерации, их нормативного регулирования, организации взаимодействия с муниципальными образованиями в вопросах открытости.</a:t>
            </a:r>
            <a:endParaRPr lang="ru-RU" sz="1500" dirty="0">
              <a:solidFill>
                <a:srgbClr val="003300"/>
              </a:solidFill>
              <a:latin typeface="Trebuchet M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215" y="1353179"/>
            <a:ext cx="6850485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DE9240"/>
                </a:solidFill>
                <a:latin typeface="Trebuchet MS" pitchFamily="34" charset="0"/>
                <a:cs typeface="Times New Roman" panose="02020603050405020304" pitchFamily="18" charset="0"/>
              </a:rPr>
              <a:t>Основные цели Доклада:</a:t>
            </a:r>
          </a:p>
          <a:p>
            <a:endParaRPr lang="ru-RU" sz="1400" dirty="0" smtClean="0"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стимулирование органов власти субъектов РФ к реализации мероприятий по повышению открытости бюджетных данных </a:t>
            </a:r>
            <a:r>
              <a:rPr lang="ru-RU" sz="1400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доклад ежегодно представляется на заседании Правительственной комиссии по координации деятельности открытого правительства и направляется руководителям регионов одновременно с федеральным «Бюджетом для граждан</a:t>
            </a:r>
            <a:r>
              <a:rPr lang="ru-RU" sz="1400" i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»);</a:t>
            </a: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endParaRPr lang="ru-RU" sz="1400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распространение примеров лучшей практики «Бюджетов для граждан» среди регионов и муниципалитетов 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(</a:t>
            </a:r>
            <a:r>
              <a:rPr lang="ru-RU" sz="1400" i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Доклад размещается не только на сайте Минфина России, но и на сайтах </a:t>
            </a:r>
            <a:r>
              <a:rPr lang="ru-RU" sz="1400" i="1" dirty="0" err="1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финорганов</a:t>
            </a:r>
            <a:r>
              <a:rPr lang="ru-RU" sz="1400" i="1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 субъектов РФ</a:t>
            </a:r>
            <a:r>
              <a:rPr lang="ru-RU" sz="1400" dirty="0" smtClean="0">
                <a:solidFill>
                  <a:srgbClr val="003300"/>
                </a:solidFill>
                <a:latin typeface="Trebuchet MS" pitchFamily="34" charset="0"/>
                <a:cs typeface="Times New Roman" pitchFamily="18" charset="0"/>
              </a:rPr>
              <a:t>);</a:t>
            </a: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endParaRPr lang="ru-RU" sz="700" dirty="0" smtClean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endParaRPr lang="ru-RU" sz="700" dirty="0" smtClean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endParaRPr lang="ru-RU" sz="700" dirty="0" smtClean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  <a:p>
            <a:pPr marL="285750" indent="-285750" algn="just">
              <a:buClr>
                <a:srgbClr val="077A3E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определение </a:t>
            </a:r>
            <a:r>
              <a:rPr lang="ru-RU" sz="16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направлений дальнейшего развития совместного проекта </a:t>
            </a:r>
            <a:r>
              <a:rPr lang="ru-RU" sz="16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«Бюджет для граждан» Минфина </a:t>
            </a:r>
            <a:r>
              <a:rPr lang="ru-RU" sz="1600" dirty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России и </a:t>
            </a:r>
            <a:r>
              <a:rPr lang="ru-RU" sz="1600" dirty="0" smtClean="0">
                <a:solidFill>
                  <a:srgbClr val="003300"/>
                </a:solidFill>
                <a:latin typeface="Trebuchet MS" pitchFamily="34" charset="0"/>
                <a:ea typeface="Calibri"/>
                <a:cs typeface="Times New Roman" pitchFamily="18" charset="0"/>
              </a:rPr>
              <a:t>открытого правительства.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91992" y="224597"/>
            <a:ext cx="42595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I. </a:t>
            </a:r>
            <a:r>
              <a:rPr lang="ru-RU" sz="2400" dirty="0" smtClean="0">
                <a:solidFill>
                  <a:srgbClr val="D9862B"/>
                </a:solidFill>
                <a:latin typeface="Trebuchet MS" pitchFamily="34" charset="0"/>
                <a:cs typeface="Times New Roman" pitchFamily="18" charset="0"/>
              </a:rPr>
              <a:t>Открытость информации</a:t>
            </a:r>
            <a:endParaRPr lang="ru-RU" sz="2400" b="1" dirty="0">
              <a:solidFill>
                <a:srgbClr val="003300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" name="Номер слайда 1"/>
          <p:cNvSpPr>
            <a:spLocks noGrp="1"/>
          </p:cNvSpPr>
          <p:nvPr>
            <p:ph type="sldNum" sz="quarter" idx="4"/>
          </p:nvPr>
        </p:nvSpPr>
        <p:spPr>
          <a:xfrm>
            <a:off x="8516509" y="97634"/>
            <a:ext cx="848799" cy="537466"/>
          </a:xfrm>
        </p:spPr>
        <p:txBody>
          <a:bodyPr/>
          <a:lstStyle/>
          <a:p>
            <a:fld id="{B2D350B4-811D-9C49-8D4A-B431FFD45952}" type="slidenum">
              <a:rPr lang="en-US" smtClean="0">
                <a:solidFill>
                  <a:srgbClr val="077A3E"/>
                </a:solidFill>
              </a:rPr>
              <a:pPr/>
              <a:t>9</a:t>
            </a:fld>
            <a:endParaRPr lang="en-US" dirty="0">
              <a:solidFill>
                <a:srgbClr val="077A3E"/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2891" t="7028" r="31637" b="12704"/>
          <a:stretch/>
        </p:blipFill>
        <p:spPr bwMode="auto">
          <a:xfrm>
            <a:off x="7231084" y="1447800"/>
            <a:ext cx="1535430" cy="21717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3"/>
          <a:srcRect l="32969" t="12028" r="31736" b="7982"/>
          <a:stretch/>
        </p:blipFill>
        <p:spPr bwMode="auto">
          <a:xfrm>
            <a:off x="7503499" y="3477775"/>
            <a:ext cx="1562100" cy="2212340"/>
          </a:xfrm>
          <a:prstGeom prst="rect">
            <a:avLst/>
          </a:prstGeom>
          <a:ln w="3175">
            <a:solidFill>
              <a:schemeClr val="accent1">
                <a:lumMod val="20000"/>
                <a:lumOff val="80000"/>
              </a:schemeClr>
            </a:solidFill>
            <a:prstDash val="soli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7298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11056</TotalTime>
  <Words>3117</Words>
  <Application>Microsoft Office PowerPoint</Application>
  <PresentationFormat>Экран (4:3)</PresentationFormat>
  <Paragraphs>344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«Бюджетная грамотность для старшеклассников»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ilya.sokolov@minfin.ru</Manager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aleksei.zapuskalov@minfin.ru</dc:creator>
  <cp:lastModifiedBy>БЕЛЕНЧУК АННА АЛЕКСАНДРОВНА</cp:lastModifiedBy>
  <cp:revision>464</cp:revision>
  <cp:lastPrinted>2017-06-16T07:18:21Z</cp:lastPrinted>
  <dcterms:created xsi:type="dcterms:W3CDTF">2014-05-13T07:16:38Z</dcterms:created>
  <dcterms:modified xsi:type="dcterms:W3CDTF">2017-06-16T11:40:35Z</dcterms:modified>
</cp:coreProperties>
</file>