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Default Extension="package" ContentType="application/vnd.openxmlformats-officedocument.package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notesMasterIdLst>
    <p:notesMasterId r:id="rId34"/>
  </p:notesMasterIdLst>
  <p:handoutMasterIdLst>
    <p:handoutMasterId r:id="rId35"/>
  </p:handoutMasterIdLst>
  <p:sldIdLst>
    <p:sldId id="540" r:id="rId2"/>
    <p:sldId id="1158" r:id="rId3"/>
    <p:sldId id="1159" r:id="rId4"/>
    <p:sldId id="1171" r:id="rId5"/>
    <p:sldId id="1152" r:id="rId6"/>
    <p:sldId id="1153" r:id="rId7"/>
    <p:sldId id="1156" r:id="rId8"/>
    <p:sldId id="1154" r:id="rId9"/>
    <p:sldId id="1157" r:id="rId10"/>
    <p:sldId id="1155" r:id="rId11"/>
    <p:sldId id="1083" r:id="rId12"/>
    <p:sldId id="1174" r:id="rId13"/>
    <p:sldId id="1161" r:id="rId14"/>
    <p:sldId id="1162" r:id="rId15"/>
    <p:sldId id="1173" r:id="rId16"/>
    <p:sldId id="1172" r:id="rId17"/>
    <p:sldId id="1175" r:id="rId18"/>
    <p:sldId id="1176" r:id="rId19"/>
    <p:sldId id="1180" r:id="rId20"/>
    <p:sldId id="1163" r:id="rId21"/>
    <p:sldId id="1165" r:id="rId22"/>
    <p:sldId id="1177" r:id="rId23"/>
    <p:sldId id="1178" r:id="rId24"/>
    <p:sldId id="1179" r:id="rId25"/>
    <p:sldId id="1167" r:id="rId26"/>
    <p:sldId id="1168" r:id="rId27"/>
    <p:sldId id="1164" r:id="rId28"/>
    <p:sldId id="1166" r:id="rId29"/>
    <p:sldId id="1012" r:id="rId30"/>
    <p:sldId id="982" r:id="rId31"/>
    <p:sldId id="1116" r:id="rId32"/>
    <p:sldId id="876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86624"/>
    <a:srgbClr val="00D661"/>
    <a:srgbClr val="B06B26"/>
    <a:srgbClr val="C10B3F"/>
  </p:clrMru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 horzBarState="maximized">
    <p:restoredLeft sz="16876" autoAdjust="0"/>
    <p:restoredTop sz="86477" autoAdjust="0"/>
  </p:normalViewPr>
  <p:slideViewPr>
    <p:cSldViewPr>
      <p:cViewPr>
        <p:scale>
          <a:sx n="100" d="100"/>
          <a:sy n="100" d="100"/>
        </p:scale>
        <p:origin x="-1944" y="-4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1860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ackage1.package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0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3200" b="0" i="0" u="none" strike="noStrike" baseline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ru-RU" b="1" baseline="0" dirty="0" smtClean="0">
                        <a:solidFill>
                          <a:srgbClr val="FF0000"/>
                        </a:solidFill>
                        <a:latin typeface="+mn-lt"/>
                      </a:rPr>
                      <a:t>3147</a:t>
                    </a:r>
                    <a:endParaRPr lang="ru-RU" b="1" baseline="0" dirty="0">
                      <a:solidFill>
                        <a:srgbClr val="FF0000"/>
                      </a:solidFill>
                      <a:latin typeface="+mn-lt"/>
                    </a:endParaRPr>
                  </a:p>
                </c:rich>
              </c:tx>
              <c:spPr>
                <a:noFill/>
                <a:ln w="25400">
                  <a:solidFill>
                    <a:schemeClr val="tx1"/>
                  </a:solidFill>
                </a:ln>
              </c:spPr>
              <c:dLblPos val="inEnd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3200" b="1" dirty="0" smtClean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FF0000"/>
                        </a:solidFill>
                      </a:rPr>
                      <a:t>1820</a:t>
                    </a:r>
                    <a:endParaRPr lang="en-US" sz="3200" b="1" dirty="0">
                      <a:ln>
                        <a:solidFill>
                          <a:srgbClr val="FF0000"/>
                        </a:solidFill>
                      </a:ln>
                      <a:solidFill>
                        <a:srgbClr val="FF0000"/>
                      </a:solidFill>
                    </a:endParaRPr>
                  </a:p>
                </c:rich>
              </c:tx>
              <c:dLblPos val="inEnd"/>
            </c:dLbl>
            <c:dLbl>
              <c:idx val="2"/>
              <c:layout/>
              <c:tx>
                <c:rich>
                  <a:bodyPr/>
                  <a:lstStyle/>
                  <a:p>
                    <a:pPr>
                      <a:defRPr sz="320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defRPr>
                    </a:pPr>
                    <a:r>
                      <a:rPr lang="en-US" b="1" dirty="0" smtClean="0">
                        <a:solidFill>
                          <a:srgbClr val="FF0000"/>
                        </a:solidFill>
                      </a:rPr>
                      <a:t>7</a:t>
                    </a:r>
                    <a:r>
                      <a:rPr lang="ru-RU" b="1" dirty="0" smtClean="0">
                        <a:solidFill>
                          <a:srgbClr val="FF0000"/>
                        </a:solidFill>
                      </a:rPr>
                      <a:t>7</a:t>
                    </a:r>
                    <a:r>
                      <a:rPr lang="en-US" b="1" dirty="0" smtClean="0">
                        <a:solidFill>
                          <a:srgbClr val="FF0000"/>
                        </a:solidFill>
                      </a:rPr>
                      <a:t>5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 w="25400">
                  <a:solidFill>
                    <a:schemeClr val="tx1"/>
                  </a:solidFill>
                </a:ln>
              </c:spPr>
              <c:dLblPos val="inEnd"/>
            </c:dLbl>
            <c:dLbl>
              <c:idx val="3"/>
              <c:layout/>
              <c:tx>
                <c:rich>
                  <a:bodyPr/>
                  <a:lstStyle/>
                  <a:p>
                    <a:pPr>
                      <a:defRPr sz="320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defRPr>
                    </a:pPr>
                    <a:r>
                      <a:rPr lang="ru-RU" b="1" dirty="0" smtClean="0">
                        <a:solidFill>
                          <a:srgbClr val="FF0000"/>
                        </a:solidFill>
                      </a:rPr>
                      <a:t>80</a:t>
                    </a:r>
                    <a:r>
                      <a:rPr lang="en-US" b="1" dirty="0" smtClean="0">
                        <a:solidFill>
                          <a:srgbClr val="FF0000"/>
                        </a:solidFill>
                      </a:rPr>
                      <a:t>3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 w="25400">
                  <a:solidFill>
                    <a:schemeClr val="tx1"/>
                  </a:solidFill>
                </a:ln>
              </c:spPr>
              <c:dLblPos val="inEnd"/>
            </c:dLbl>
            <c:spPr>
              <a:noFill/>
              <a:ln w="25400"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>
                    <a:solidFill>
                      <a:schemeClr val="bg2">
                        <a:lumMod val="20000"/>
                        <a:lumOff val="80000"/>
                      </a:schemeClr>
                    </a:solidFill>
                  </a:defRPr>
                </a:pPr>
                <a:endParaRPr lang="ru-RU"/>
              </a:p>
            </c:txPr>
            <c:dLblPos val="inEnd"/>
            <c:showVal val="1"/>
          </c:dLbls>
          <c:cat>
            <c:strRef>
              <c:f>Лист1!$A$2:$A$5</c:f>
              <c:strCache>
                <c:ptCount val="4"/>
                <c:pt idx="0">
                  <c:v>ВСЕГО</c:v>
                </c:pt>
                <c:pt idx="1">
                  <c:v>ТРУДОСПОСОБНОЕ НАСЕЛЕНИЕ</c:v>
                </c:pt>
                <c:pt idx="2">
                  <c:v>ГРАЖДАН ПЕНСИОННОГО ВОЗРАСТА</c:v>
                </c:pt>
                <c:pt idx="3">
                  <c:v>ДОШКОЛЬНИКОВ И УЧАЩИХСЯ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3139</c:v>
                </c:pt>
                <c:pt idx="1">
                  <c:v>1824</c:v>
                </c:pt>
                <c:pt idx="2">
                  <c:v>734</c:v>
                </c:pt>
                <c:pt idx="3">
                  <c:v>581</c:v>
                </c:pt>
              </c:numCache>
            </c:numRef>
          </c:val>
        </c:ser>
        <c:gapWidth val="75"/>
        <c:overlap val="40"/>
        <c:axId val="62943232"/>
        <c:axId val="62944768"/>
      </c:barChart>
      <c:catAx>
        <c:axId val="62943232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b="1" i="0" baseline="0"/>
            </a:pPr>
            <a:endParaRPr lang="ru-RU"/>
          </a:p>
        </c:txPr>
        <c:crossAx val="62944768"/>
        <c:crosses val="autoZero"/>
        <c:auto val="1"/>
        <c:lblAlgn val="ctr"/>
        <c:lblOffset val="100"/>
      </c:catAx>
      <c:valAx>
        <c:axId val="62944768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629432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3"/>
          <c:dLbls>
            <c:dLbl>
              <c:idx val="0"/>
              <c:layout>
                <c:manualLayout>
                  <c:x val="0.27384040536599613"/>
                  <c:y val="-0.2247777986695868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Собственные</a:t>
                    </a:r>
                    <a:r>
                      <a:rPr lang="ru-RU" baseline="0" dirty="0" smtClean="0"/>
                      <a:t> доходы налоговые и  неналоговые на сумму  13 млн. 201 тыс. руб. </a:t>
                    </a:r>
                    <a:r>
                      <a:rPr lang="ru-RU" baseline="0" smtClean="0"/>
                      <a:t>доля – 98,7%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0.24069341158744131"/>
                  <c:y val="-1.165851333738260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Субвенции</a:t>
                    </a:r>
                    <a:r>
                      <a:rPr lang="ru-RU" baseline="0" dirty="0" smtClean="0"/>
                      <a:t> на сумму 173 тыс.500 руб. доля -1,3 % </a:t>
                    </a:r>
                    <a:endParaRPr lang="en-US" dirty="0"/>
                  </a:p>
                </c:rich>
              </c:tx>
              <c:showVal val="1"/>
            </c:dLbl>
            <c:showVal val="1"/>
            <c:showLeaderLines val="1"/>
          </c:dLbls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</c:v>
                </c:pt>
                <c:pt idx="1">
                  <c:v>0.2</c:v>
                </c:pt>
              </c:numCache>
            </c:numRef>
          </c:val>
        </c:ser>
        <c:firstSliceAng val="0"/>
      </c:pie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114AA7-E149-409C-B92E-F718388BEFE3}" type="doc">
      <dgm:prSet loTypeId="urn:microsoft.com/office/officeart/2005/8/layout/pList2" loCatId="list" qsTypeId="urn:microsoft.com/office/officeart/2005/8/quickstyle/3d7" qsCatId="3D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D12A8B1C-947A-4C6E-B33C-7997A45FD6D3}">
      <dgm:prSet phldrT="[Текст]"/>
      <dgm:spPr/>
      <dgm:t>
        <a:bodyPr/>
        <a:lstStyle/>
        <a:p>
          <a:endParaRPr lang="ru-RU" dirty="0" smtClean="0">
            <a:ln>
              <a:solidFill>
                <a:srgbClr val="FF0000"/>
              </a:solidFill>
            </a:ln>
            <a:solidFill>
              <a:schemeClr val="tx1"/>
            </a:solidFill>
          </a:endParaRPr>
        </a:p>
        <a:p>
          <a:endParaRPr lang="ru-RU" dirty="0" smtClean="0">
            <a:ln>
              <a:solidFill>
                <a:srgbClr val="FF0000"/>
              </a:solidFill>
            </a:ln>
            <a:solidFill>
              <a:schemeClr val="tx1"/>
            </a:solidFill>
          </a:endParaRPr>
        </a:p>
        <a:p>
          <a:endParaRPr lang="ru-RU" dirty="0" smtClean="0">
            <a:ln>
              <a:solidFill>
                <a:srgbClr val="FF0000"/>
              </a:solidFill>
            </a:ln>
            <a:solidFill>
              <a:schemeClr val="tx1"/>
            </a:solidFill>
          </a:endParaRPr>
        </a:p>
        <a:p>
          <a:r>
            <a:rPr lang="ru-RU" dirty="0" smtClean="0">
              <a:ln>
                <a:solidFill>
                  <a:srgbClr val="FF0000"/>
                </a:solidFill>
              </a:ln>
              <a:solidFill>
                <a:schemeClr val="tx1"/>
              </a:solidFill>
            </a:rPr>
            <a:t>ЗАО «</a:t>
          </a:r>
          <a:r>
            <a:rPr lang="ru-RU" dirty="0" err="1" smtClean="0">
              <a:ln>
                <a:solidFill>
                  <a:srgbClr val="FF0000"/>
                </a:solidFill>
              </a:ln>
              <a:solidFill>
                <a:schemeClr val="tx1"/>
              </a:solidFill>
            </a:rPr>
            <a:t>Миусский</a:t>
          </a:r>
          <a:r>
            <a:rPr lang="ru-RU" dirty="0" smtClean="0">
              <a:ln>
                <a:solidFill>
                  <a:srgbClr val="FF0000"/>
                </a:solidFill>
              </a:ln>
              <a:solidFill>
                <a:schemeClr val="tx1"/>
              </a:solidFill>
            </a:rPr>
            <a:t> лиман»</a:t>
          </a:r>
          <a:endParaRPr lang="ru-RU" b="1" cap="none" spc="0" dirty="0">
            <a:ln w="10541" cmpd="sng">
              <a:solidFill>
                <a:srgbClr val="FF0000"/>
              </a:solidFill>
              <a:prstDash val="solid"/>
            </a:ln>
            <a:solidFill>
              <a:schemeClr val="tx1"/>
            </a:solidFill>
            <a:effectLst/>
          </a:endParaRPr>
        </a:p>
      </dgm:t>
    </dgm:pt>
    <dgm:pt modelId="{079DF367-B201-45EF-BAF2-BB9AD1726871}" type="parTrans" cxnId="{FB77BF6F-C421-408B-B62F-FD294EEAA8E1}">
      <dgm:prSet/>
      <dgm:spPr/>
      <dgm:t>
        <a:bodyPr/>
        <a:lstStyle/>
        <a:p>
          <a:endParaRPr lang="ru-RU"/>
        </a:p>
      </dgm:t>
    </dgm:pt>
    <dgm:pt modelId="{3AC26B9C-B0DD-4D91-981F-4AB2C9391683}" type="sibTrans" cxnId="{FB77BF6F-C421-408B-B62F-FD294EEAA8E1}">
      <dgm:prSet/>
      <dgm:spPr/>
      <dgm:t>
        <a:bodyPr/>
        <a:lstStyle/>
        <a:p>
          <a:endParaRPr lang="ru-RU"/>
        </a:p>
      </dgm:t>
    </dgm:pt>
    <dgm:pt modelId="{C2943A46-DF0D-4AA2-8B84-E3D71232B4FA}">
      <dgm:prSet phldrT="[Текст]"/>
      <dgm:spPr/>
      <dgm:t>
        <a:bodyPr/>
        <a:lstStyle/>
        <a:p>
          <a:endParaRPr lang="ru-RU" dirty="0" smtClean="0">
            <a:ln>
              <a:solidFill>
                <a:srgbClr val="FF0000"/>
              </a:solidFill>
            </a:ln>
            <a:solidFill>
              <a:schemeClr val="tx1"/>
            </a:solidFill>
          </a:endParaRPr>
        </a:p>
        <a:p>
          <a:endParaRPr lang="ru-RU" dirty="0" smtClean="0">
            <a:ln>
              <a:solidFill>
                <a:srgbClr val="FF0000"/>
              </a:solidFill>
            </a:ln>
            <a:solidFill>
              <a:schemeClr val="tx1"/>
            </a:solidFill>
          </a:endParaRPr>
        </a:p>
        <a:p>
          <a:r>
            <a:rPr lang="en-US" dirty="0" smtClean="0">
              <a:ln>
                <a:solidFill>
                  <a:srgbClr val="FF0000"/>
                </a:solidFill>
              </a:ln>
              <a:solidFill>
                <a:schemeClr val="tx1"/>
              </a:solidFill>
            </a:rPr>
            <a:t>9</a:t>
          </a:r>
          <a:r>
            <a:rPr lang="ru-RU" dirty="0" smtClean="0">
              <a:ln>
                <a:solidFill>
                  <a:srgbClr val="FF0000"/>
                </a:solidFill>
              </a:ln>
              <a:solidFill>
                <a:schemeClr val="tx1"/>
              </a:solidFill>
            </a:rPr>
            <a:t> </a:t>
          </a:r>
        </a:p>
        <a:p>
          <a:r>
            <a:rPr lang="ru-RU" dirty="0" smtClean="0">
              <a:ln>
                <a:solidFill>
                  <a:srgbClr val="FF0000"/>
                </a:solidFill>
              </a:ln>
              <a:solidFill>
                <a:schemeClr val="tx1"/>
              </a:solidFill>
            </a:rPr>
            <a:t>ФЕРМЕРСКИХ ХОЗЯЙСТВ</a:t>
          </a:r>
          <a:endParaRPr lang="ru-RU" dirty="0">
            <a:ln>
              <a:solidFill>
                <a:srgbClr val="FF0000"/>
              </a:solidFill>
            </a:ln>
            <a:solidFill>
              <a:schemeClr val="tx1"/>
            </a:solidFill>
          </a:endParaRPr>
        </a:p>
      </dgm:t>
    </dgm:pt>
    <dgm:pt modelId="{D0E1A071-18E7-44B3-BDCC-768EE22E6D77}" type="parTrans" cxnId="{C2092A5A-F5A4-47EF-B424-27813EA26733}">
      <dgm:prSet/>
      <dgm:spPr/>
      <dgm:t>
        <a:bodyPr/>
        <a:lstStyle/>
        <a:p>
          <a:endParaRPr lang="ru-RU"/>
        </a:p>
      </dgm:t>
    </dgm:pt>
    <dgm:pt modelId="{3EDBF78E-E9D5-4263-8F82-18465ED99A5E}" type="sibTrans" cxnId="{C2092A5A-F5A4-47EF-B424-27813EA26733}">
      <dgm:prSet/>
      <dgm:spPr/>
      <dgm:t>
        <a:bodyPr/>
        <a:lstStyle/>
        <a:p>
          <a:endParaRPr lang="ru-RU"/>
        </a:p>
      </dgm:t>
    </dgm:pt>
    <dgm:pt modelId="{F1AFE5DB-8088-4BD1-8DAF-862EC68069C7}">
      <dgm:prSet phldrT="[Текст]"/>
      <dgm:spPr/>
      <dgm:t>
        <a:bodyPr/>
        <a:lstStyle/>
        <a:p>
          <a:pPr algn="ctr"/>
          <a:endParaRPr lang="ru-RU" dirty="0" smtClean="0">
            <a:ln>
              <a:solidFill>
                <a:srgbClr val="FF0000"/>
              </a:solidFill>
            </a:ln>
            <a:solidFill>
              <a:schemeClr val="tx1"/>
            </a:solidFill>
          </a:endParaRPr>
        </a:p>
        <a:p>
          <a:pPr algn="ctr"/>
          <a:endParaRPr lang="ru-RU" dirty="0" smtClean="0">
            <a:ln>
              <a:solidFill>
                <a:srgbClr val="FF0000"/>
              </a:solidFill>
            </a:ln>
            <a:solidFill>
              <a:schemeClr val="tx1"/>
            </a:solidFill>
          </a:endParaRPr>
        </a:p>
        <a:p>
          <a:pPr algn="ctr"/>
          <a:r>
            <a:rPr lang="ru-RU" dirty="0" smtClean="0">
              <a:ln>
                <a:solidFill>
                  <a:srgbClr val="FF0000"/>
                </a:solidFill>
              </a:ln>
              <a:solidFill>
                <a:schemeClr val="tx1"/>
              </a:solidFill>
            </a:rPr>
            <a:t>ООО</a:t>
          </a:r>
          <a:br>
            <a:rPr lang="ru-RU" dirty="0" smtClean="0">
              <a:ln>
                <a:solidFill>
                  <a:srgbClr val="FF0000"/>
                </a:solidFill>
              </a:ln>
              <a:solidFill>
                <a:schemeClr val="tx1"/>
              </a:solidFill>
            </a:rPr>
          </a:br>
          <a:r>
            <a:rPr lang="ru-RU" dirty="0" smtClean="0">
              <a:ln>
                <a:solidFill>
                  <a:srgbClr val="FF0000"/>
                </a:solidFill>
              </a:ln>
              <a:solidFill>
                <a:schemeClr val="tx1"/>
              </a:solidFill>
            </a:rPr>
            <a:t>АГРОКОМПЛЕКС</a:t>
          </a:r>
        </a:p>
        <a:p>
          <a:pPr algn="ctr"/>
          <a:r>
            <a:rPr lang="ru-RU" dirty="0" smtClean="0">
              <a:ln>
                <a:solidFill>
                  <a:srgbClr val="FF0000"/>
                </a:solidFill>
              </a:ln>
              <a:solidFill>
                <a:schemeClr val="tx1"/>
              </a:solidFill>
            </a:rPr>
            <a:t>РОСТОВСКИЙ</a:t>
          </a:r>
        </a:p>
        <a:p>
          <a:pPr algn="ctr"/>
          <a:r>
            <a:rPr lang="ru-RU" dirty="0" smtClean="0">
              <a:ln>
                <a:solidFill>
                  <a:srgbClr val="FF0000"/>
                </a:solidFill>
              </a:ln>
              <a:solidFill>
                <a:schemeClr val="tx1"/>
              </a:solidFill>
            </a:rPr>
            <a:t>ООО РАЗДОЛЬЕ</a:t>
          </a:r>
        </a:p>
        <a:p>
          <a:pPr algn="ctr"/>
          <a:r>
            <a:rPr lang="ru-RU" dirty="0" smtClean="0">
              <a:ln>
                <a:solidFill>
                  <a:srgbClr val="FF0000"/>
                </a:solidFill>
              </a:ln>
              <a:solidFill>
                <a:schemeClr val="tx1"/>
              </a:solidFill>
            </a:rPr>
            <a:t>ООО ЦЕНТР-АГРО</a:t>
          </a:r>
          <a:endParaRPr lang="ru-RU" dirty="0">
            <a:ln>
              <a:solidFill>
                <a:srgbClr val="FF0000"/>
              </a:solidFill>
            </a:ln>
            <a:solidFill>
              <a:schemeClr val="tx1"/>
            </a:solidFill>
          </a:endParaRPr>
        </a:p>
      </dgm:t>
    </dgm:pt>
    <dgm:pt modelId="{F774C612-782A-484C-94BC-687DF8659EF2}" type="parTrans" cxnId="{601C4630-88B3-4301-8D96-CB0F3C609261}">
      <dgm:prSet/>
      <dgm:spPr/>
      <dgm:t>
        <a:bodyPr/>
        <a:lstStyle/>
        <a:p>
          <a:endParaRPr lang="ru-RU"/>
        </a:p>
      </dgm:t>
    </dgm:pt>
    <dgm:pt modelId="{4884ED3A-E611-4978-A0AF-B6EA2C38AB43}" type="sibTrans" cxnId="{601C4630-88B3-4301-8D96-CB0F3C609261}">
      <dgm:prSet/>
      <dgm:spPr/>
      <dgm:t>
        <a:bodyPr/>
        <a:lstStyle/>
        <a:p>
          <a:endParaRPr lang="ru-RU"/>
        </a:p>
      </dgm:t>
    </dgm:pt>
    <dgm:pt modelId="{D01C2671-E5F1-4EF0-8BF8-087E3DD8935F}">
      <dgm:prSet phldrT="[Текст]"/>
      <dgm:spPr/>
      <dgm:t>
        <a:bodyPr/>
        <a:lstStyle/>
        <a:p>
          <a:endParaRPr lang="ru-RU" b="1" cap="none" spc="0" dirty="0" smtClean="0">
            <a:ln w="10541" cmpd="sng">
              <a:solidFill>
                <a:srgbClr val="FF0000"/>
              </a:solidFill>
              <a:prstDash val="solid"/>
            </a:ln>
            <a:solidFill>
              <a:schemeClr val="tx1"/>
            </a:solidFill>
            <a:effectLst/>
          </a:endParaRPr>
        </a:p>
        <a:p>
          <a:endParaRPr lang="ru-RU" b="1" cap="none" spc="0" dirty="0" smtClean="0">
            <a:ln w="10541" cmpd="sng">
              <a:solidFill>
                <a:srgbClr val="FF0000"/>
              </a:solidFill>
              <a:prstDash val="solid"/>
            </a:ln>
            <a:solidFill>
              <a:schemeClr val="tx1"/>
            </a:solidFill>
            <a:effectLst/>
          </a:endParaRPr>
        </a:p>
        <a:p>
          <a:endParaRPr lang="ru-RU" b="1" cap="none" spc="0" dirty="0" smtClean="0">
            <a:ln w="10541" cmpd="sng">
              <a:solidFill>
                <a:srgbClr val="FF0000"/>
              </a:solidFill>
              <a:prstDash val="solid"/>
            </a:ln>
            <a:solidFill>
              <a:schemeClr val="tx1"/>
            </a:solidFill>
            <a:effectLst/>
          </a:endParaRPr>
        </a:p>
        <a:p>
          <a:r>
            <a:rPr lang="ru-RU" b="1" cap="none" spc="0" dirty="0" smtClean="0">
              <a:ln w="10541" cmpd="sng">
                <a:solidFill>
                  <a:srgbClr val="FF0000"/>
                </a:solidFill>
                <a:prstDash val="solid"/>
              </a:ln>
              <a:solidFill>
                <a:schemeClr val="tx1"/>
              </a:solidFill>
              <a:effectLst/>
            </a:rPr>
            <a:t>МАСЛОЦЕХ</a:t>
          </a:r>
          <a:endParaRPr lang="ru-RU" dirty="0">
            <a:ln>
              <a:solidFill>
                <a:srgbClr val="FF0000"/>
              </a:solidFill>
            </a:ln>
            <a:solidFill>
              <a:schemeClr val="tx1"/>
            </a:solidFill>
          </a:endParaRPr>
        </a:p>
      </dgm:t>
    </dgm:pt>
    <dgm:pt modelId="{22301A05-856C-44DA-9E99-4E19758D73F9}" type="parTrans" cxnId="{D2BD416E-8000-4D83-9117-422829505560}">
      <dgm:prSet/>
      <dgm:spPr/>
      <dgm:t>
        <a:bodyPr/>
        <a:lstStyle/>
        <a:p>
          <a:endParaRPr lang="ru-RU"/>
        </a:p>
      </dgm:t>
    </dgm:pt>
    <dgm:pt modelId="{2E390B4A-9D67-4BC6-BB6C-BA9C1CF0035D}" type="sibTrans" cxnId="{D2BD416E-8000-4D83-9117-422829505560}">
      <dgm:prSet/>
      <dgm:spPr/>
      <dgm:t>
        <a:bodyPr/>
        <a:lstStyle/>
        <a:p>
          <a:endParaRPr lang="ru-RU"/>
        </a:p>
      </dgm:t>
    </dgm:pt>
    <dgm:pt modelId="{C0E22528-B73B-418E-9417-46984E691C73}" type="pres">
      <dgm:prSet presAssocID="{69114AA7-E149-409C-B92E-F718388BEFE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A4A0FC-737D-434D-B17C-B8CED9C82CB4}" type="pres">
      <dgm:prSet presAssocID="{69114AA7-E149-409C-B92E-F718388BEFE3}" presName="bkgdShp" presStyleLbl="alignAccFollowNode1" presStyleIdx="0" presStyleCnt="1"/>
      <dgm:spPr/>
    </dgm:pt>
    <dgm:pt modelId="{477AFC67-2853-4282-BA9C-CC702239BD2A}" type="pres">
      <dgm:prSet presAssocID="{69114AA7-E149-409C-B92E-F718388BEFE3}" presName="linComp" presStyleCnt="0"/>
      <dgm:spPr/>
    </dgm:pt>
    <dgm:pt modelId="{0B79D8FE-A68E-4AF7-9601-BCA5D7218366}" type="pres">
      <dgm:prSet presAssocID="{D12A8B1C-947A-4C6E-B33C-7997A45FD6D3}" presName="compNode" presStyleCnt="0"/>
      <dgm:spPr/>
    </dgm:pt>
    <dgm:pt modelId="{D66ECDD9-4B5A-4896-A18A-7C41A458F4A6}" type="pres">
      <dgm:prSet presAssocID="{D12A8B1C-947A-4C6E-B33C-7997A45FD6D3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45B80A-F78B-460A-889E-3B579AA8C42C}" type="pres">
      <dgm:prSet presAssocID="{D12A8B1C-947A-4C6E-B33C-7997A45FD6D3}" presName="invisiNode" presStyleLbl="node1" presStyleIdx="0" presStyleCnt="4"/>
      <dgm:spPr/>
    </dgm:pt>
    <dgm:pt modelId="{E64BABFD-23BE-4511-BE2B-F67C204F5477}" type="pres">
      <dgm:prSet presAssocID="{D12A8B1C-947A-4C6E-B33C-7997A45FD6D3}" presName="imagNode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7158C5A-7317-4A5F-9041-BECD419FFBF3}" type="pres">
      <dgm:prSet presAssocID="{3AC26B9C-B0DD-4D91-981F-4AB2C939168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6FB89FB-7742-4162-A420-05AE975042A7}" type="pres">
      <dgm:prSet presAssocID="{F1AFE5DB-8088-4BD1-8DAF-862EC68069C7}" presName="compNode" presStyleCnt="0"/>
      <dgm:spPr/>
    </dgm:pt>
    <dgm:pt modelId="{B89D8492-299D-4AEB-805B-970E749DC105}" type="pres">
      <dgm:prSet presAssocID="{F1AFE5DB-8088-4BD1-8DAF-862EC68069C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14D0E9-45B6-4CE9-B9A5-079A62AF1707}" type="pres">
      <dgm:prSet presAssocID="{F1AFE5DB-8088-4BD1-8DAF-862EC68069C7}" presName="invisiNode" presStyleLbl="node1" presStyleIdx="1" presStyleCnt="4"/>
      <dgm:spPr/>
    </dgm:pt>
    <dgm:pt modelId="{1782B732-8A8E-455C-9A34-193992C377C9}" type="pres">
      <dgm:prSet presAssocID="{F1AFE5DB-8088-4BD1-8DAF-862EC68069C7}" presName="imagNod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932774A-000A-4E1E-9155-EAA8566B7439}" type="pres">
      <dgm:prSet presAssocID="{4884ED3A-E611-4978-A0AF-B6EA2C38AB4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DC89FC4-5838-449E-8E7A-996D27C768C6}" type="pres">
      <dgm:prSet presAssocID="{C2943A46-DF0D-4AA2-8B84-E3D71232B4FA}" presName="compNode" presStyleCnt="0"/>
      <dgm:spPr/>
    </dgm:pt>
    <dgm:pt modelId="{8F63E7C1-179D-4C95-9C85-D3687F1A2740}" type="pres">
      <dgm:prSet presAssocID="{C2943A46-DF0D-4AA2-8B84-E3D71232B4F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52F796-68E9-42F5-AB4C-689E788DB02F}" type="pres">
      <dgm:prSet presAssocID="{C2943A46-DF0D-4AA2-8B84-E3D71232B4FA}" presName="invisiNode" presStyleLbl="node1" presStyleIdx="2" presStyleCnt="4"/>
      <dgm:spPr/>
    </dgm:pt>
    <dgm:pt modelId="{7B2BD17F-432D-4C84-B8F7-D98C97DBB50B}" type="pres">
      <dgm:prSet presAssocID="{C2943A46-DF0D-4AA2-8B84-E3D71232B4FA}" presName="imagNode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C365187-FF8B-44F0-AF4B-0B5FE810A4D8}" type="pres">
      <dgm:prSet presAssocID="{3EDBF78E-E9D5-4263-8F82-18465ED99A5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573988D-AB51-42A3-AB41-5C3BA7815F48}" type="pres">
      <dgm:prSet presAssocID="{D01C2671-E5F1-4EF0-8BF8-087E3DD8935F}" presName="compNode" presStyleCnt="0"/>
      <dgm:spPr/>
    </dgm:pt>
    <dgm:pt modelId="{1DB133E6-95C0-452A-A8CF-194586FDFB12}" type="pres">
      <dgm:prSet presAssocID="{D01C2671-E5F1-4EF0-8BF8-087E3DD8935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AC2017-05E0-4E39-AC36-9E6F0A773B51}" type="pres">
      <dgm:prSet presAssocID="{D01C2671-E5F1-4EF0-8BF8-087E3DD8935F}" presName="invisiNode" presStyleLbl="node1" presStyleIdx="3" presStyleCnt="4"/>
      <dgm:spPr/>
    </dgm:pt>
    <dgm:pt modelId="{E39F29B3-E73C-43A6-9F5C-6C7374CABA42}" type="pres">
      <dgm:prSet presAssocID="{D01C2671-E5F1-4EF0-8BF8-087E3DD8935F}" presName="imagNod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34226BE9-F88B-40B7-B22A-AD77C1C41795}" type="presOf" srcId="{3AC26B9C-B0DD-4D91-981F-4AB2C9391683}" destId="{37158C5A-7317-4A5F-9041-BECD419FFBF3}" srcOrd="0" destOrd="0" presId="urn:microsoft.com/office/officeart/2005/8/layout/pList2"/>
    <dgm:cxn modelId="{601C4630-88B3-4301-8D96-CB0F3C609261}" srcId="{69114AA7-E149-409C-B92E-F718388BEFE3}" destId="{F1AFE5DB-8088-4BD1-8DAF-862EC68069C7}" srcOrd="1" destOrd="0" parTransId="{F774C612-782A-484C-94BC-687DF8659EF2}" sibTransId="{4884ED3A-E611-4978-A0AF-B6EA2C38AB43}"/>
    <dgm:cxn modelId="{BC1FE31D-1253-4A05-A516-A1B192827B1D}" type="presOf" srcId="{D01C2671-E5F1-4EF0-8BF8-087E3DD8935F}" destId="{1DB133E6-95C0-452A-A8CF-194586FDFB12}" srcOrd="0" destOrd="0" presId="urn:microsoft.com/office/officeart/2005/8/layout/pList2"/>
    <dgm:cxn modelId="{C2092A5A-F5A4-47EF-B424-27813EA26733}" srcId="{69114AA7-E149-409C-B92E-F718388BEFE3}" destId="{C2943A46-DF0D-4AA2-8B84-E3D71232B4FA}" srcOrd="2" destOrd="0" parTransId="{D0E1A071-18E7-44B3-BDCC-768EE22E6D77}" sibTransId="{3EDBF78E-E9D5-4263-8F82-18465ED99A5E}"/>
    <dgm:cxn modelId="{04517BA8-C70C-4B34-A3FD-88B320FD2B51}" type="presOf" srcId="{F1AFE5DB-8088-4BD1-8DAF-862EC68069C7}" destId="{B89D8492-299D-4AEB-805B-970E749DC105}" srcOrd="0" destOrd="0" presId="urn:microsoft.com/office/officeart/2005/8/layout/pList2"/>
    <dgm:cxn modelId="{49E00D36-1548-47A7-8707-FC3167B0FC4F}" type="presOf" srcId="{4884ED3A-E611-4978-A0AF-B6EA2C38AB43}" destId="{C932774A-000A-4E1E-9155-EAA8566B7439}" srcOrd="0" destOrd="0" presId="urn:microsoft.com/office/officeart/2005/8/layout/pList2"/>
    <dgm:cxn modelId="{D2BD416E-8000-4D83-9117-422829505560}" srcId="{69114AA7-E149-409C-B92E-F718388BEFE3}" destId="{D01C2671-E5F1-4EF0-8BF8-087E3DD8935F}" srcOrd="3" destOrd="0" parTransId="{22301A05-856C-44DA-9E99-4E19758D73F9}" sibTransId="{2E390B4A-9D67-4BC6-BB6C-BA9C1CF0035D}"/>
    <dgm:cxn modelId="{FB77BF6F-C421-408B-B62F-FD294EEAA8E1}" srcId="{69114AA7-E149-409C-B92E-F718388BEFE3}" destId="{D12A8B1C-947A-4C6E-B33C-7997A45FD6D3}" srcOrd="0" destOrd="0" parTransId="{079DF367-B201-45EF-BAF2-BB9AD1726871}" sibTransId="{3AC26B9C-B0DD-4D91-981F-4AB2C9391683}"/>
    <dgm:cxn modelId="{8CD9461C-914C-4CF5-873D-47B17B234B3E}" type="presOf" srcId="{C2943A46-DF0D-4AA2-8B84-E3D71232B4FA}" destId="{8F63E7C1-179D-4C95-9C85-D3687F1A2740}" srcOrd="0" destOrd="0" presId="urn:microsoft.com/office/officeart/2005/8/layout/pList2"/>
    <dgm:cxn modelId="{3C3B1DAF-2C7A-483D-B5BB-93347A08D9A0}" type="presOf" srcId="{3EDBF78E-E9D5-4263-8F82-18465ED99A5E}" destId="{AC365187-FF8B-44F0-AF4B-0B5FE810A4D8}" srcOrd="0" destOrd="0" presId="urn:microsoft.com/office/officeart/2005/8/layout/pList2"/>
    <dgm:cxn modelId="{E0E8AE03-6866-47CA-A486-7710FC86B0B7}" type="presOf" srcId="{69114AA7-E149-409C-B92E-F718388BEFE3}" destId="{C0E22528-B73B-418E-9417-46984E691C73}" srcOrd="0" destOrd="0" presId="urn:microsoft.com/office/officeart/2005/8/layout/pList2"/>
    <dgm:cxn modelId="{E087BCD8-62E2-45B7-8478-0B69745E01AE}" type="presOf" srcId="{D12A8B1C-947A-4C6E-B33C-7997A45FD6D3}" destId="{D66ECDD9-4B5A-4896-A18A-7C41A458F4A6}" srcOrd="0" destOrd="0" presId="urn:microsoft.com/office/officeart/2005/8/layout/pList2"/>
    <dgm:cxn modelId="{673C4CBA-946F-4CCD-8559-A1190EC3C610}" type="presParOf" srcId="{C0E22528-B73B-418E-9417-46984E691C73}" destId="{CAA4A0FC-737D-434D-B17C-B8CED9C82CB4}" srcOrd="0" destOrd="0" presId="urn:microsoft.com/office/officeart/2005/8/layout/pList2"/>
    <dgm:cxn modelId="{C1677EE3-43B9-4C86-B4B7-AD3ADD94E3E2}" type="presParOf" srcId="{C0E22528-B73B-418E-9417-46984E691C73}" destId="{477AFC67-2853-4282-BA9C-CC702239BD2A}" srcOrd="1" destOrd="0" presId="urn:microsoft.com/office/officeart/2005/8/layout/pList2"/>
    <dgm:cxn modelId="{6EBCAF94-FD51-473B-B914-15B9114C6699}" type="presParOf" srcId="{477AFC67-2853-4282-BA9C-CC702239BD2A}" destId="{0B79D8FE-A68E-4AF7-9601-BCA5D7218366}" srcOrd="0" destOrd="0" presId="urn:microsoft.com/office/officeart/2005/8/layout/pList2"/>
    <dgm:cxn modelId="{4F094C40-2D6F-44A9-ACCC-D028551E2C36}" type="presParOf" srcId="{0B79D8FE-A68E-4AF7-9601-BCA5D7218366}" destId="{D66ECDD9-4B5A-4896-A18A-7C41A458F4A6}" srcOrd="0" destOrd="0" presId="urn:microsoft.com/office/officeart/2005/8/layout/pList2"/>
    <dgm:cxn modelId="{D3345574-BAE7-4035-B0C4-D7D498C9F9C6}" type="presParOf" srcId="{0B79D8FE-A68E-4AF7-9601-BCA5D7218366}" destId="{FF45B80A-F78B-460A-889E-3B579AA8C42C}" srcOrd="1" destOrd="0" presId="urn:microsoft.com/office/officeart/2005/8/layout/pList2"/>
    <dgm:cxn modelId="{1F0775E1-8A56-46FA-B6B1-83F21D4256E0}" type="presParOf" srcId="{0B79D8FE-A68E-4AF7-9601-BCA5D7218366}" destId="{E64BABFD-23BE-4511-BE2B-F67C204F5477}" srcOrd="2" destOrd="0" presId="urn:microsoft.com/office/officeart/2005/8/layout/pList2"/>
    <dgm:cxn modelId="{BAB1C1FE-25A8-4377-99BE-FD0648FE2B3D}" type="presParOf" srcId="{477AFC67-2853-4282-BA9C-CC702239BD2A}" destId="{37158C5A-7317-4A5F-9041-BECD419FFBF3}" srcOrd="1" destOrd="0" presId="urn:microsoft.com/office/officeart/2005/8/layout/pList2"/>
    <dgm:cxn modelId="{CFCEA70A-5F87-4FBF-9671-543D0DE7E89A}" type="presParOf" srcId="{477AFC67-2853-4282-BA9C-CC702239BD2A}" destId="{D6FB89FB-7742-4162-A420-05AE975042A7}" srcOrd="2" destOrd="0" presId="urn:microsoft.com/office/officeart/2005/8/layout/pList2"/>
    <dgm:cxn modelId="{68A2F073-A1E0-4FB0-85E8-D547EF04C7C5}" type="presParOf" srcId="{D6FB89FB-7742-4162-A420-05AE975042A7}" destId="{B89D8492-299D-4AEB-805B-970E749DC105}" srcOrd="0" destOrd="0" presId="urn:microsoft.com/office/officeart/2005/8/layout/pList2"/>
    <dgm:cxn modelId="{F31FF51B-3630-47A4-9060-C988CDCA3B13}" type="presParOf" srcId="{D6FB89FB-7742-4162-A420-05AE975042A7}" destId="{FE14D0E9-45B6-4CE9-B9A5-079A62AF1707}" srcOrd="1" destOrd="0" presId="urn:microsoft.com/office/officeart/2005/8/layout/pList2"/>
    <dgm:cxn modelId="{48C9121B-6681-43A2-B6C9-599BF856F050}" type="presParOf" srcId="{D6FB89FB-7742-4162-A420-05AE975042A7}" destId="{1782B732-8A8E-455C-9A34-193992C377C9}" srcOrd="2" destOrd="0" presId="urn:microsoft.com/office/officeart/2005/8/layout/pList2"/>
    <dgm:cxn modelId="{80FC1FB0-4512-43F1-AED0-7F5D3E681837}" type="presParOf" srcId="{477AFC67-2853-4282-BA9C-CC702239BD2A}" destId="{C932774A-000A-4E1E-9155-EAA8566B7439}" srcOrd="3" destOrd="0" presId="urn:microsoft.com/office/officeart/2005/8/layout/pList2"/>
    <dgm:cxn modelId="{0F3C03B1-41CB-49D6-9EC2-CFD35C57633C}" type="presParOf" srcId="{477AFC67-2853-4282-BA9C-CC702239BD2A}" destId="{FDC89FC4-5838-449E-8E7A-996D27C768C6}" srcOrd="4" destOrd="0" presId="urn:microsoft.com/office/officeart/2005/8/layout/pList2"/>
    <dgm:cxn modelId="{CD69A7CD-AC95-45D6-809E-F43DE063EB9C}" type="presParOf" srcId="{FDC89FC4-5838-449E-8E7A-996D27C768C6}" destId="{8F63E7C1-179D-4C95-9C85-D3687F1A2740}" srcOrd="0" destOrd="0" presId="urn:microsoft.com/office/officeart/2005/8/layout/pList2"/>
    <dgm:cxn modelId="{A7284AE7-88A7-460F-9F1F-6CFEC8346B74}" type="presParOf" srcId="{FDC89FC4-5838-449E-8E7A-996D27C768C6}" destId="{B252F796-68E9-42F5-AB4C-689E788DB02F}" srcOrd="1" destOrd="0" presId="urn:microsoft.com/office/officeart/2005/8/layout/pList2"/>
    <dgm:cxn modelId="{99354AA3-6CA6-40C8-A0A8-E464708A225B}" type="presParOf" srcId="{FDC89FC4-5838-449E-8E7A-996D27C768C6}" destId="{7B2BD17F-432D-4C84-B8F7-D98C97DBB50B}" srcOrd="2" destOrd="0" presId="urn:microsoft.com/office/officeart/2005/8/layout/pList2"/>
    <dgm:cxn modelId="{B4E6C856-BC70-4BA5-A22A-DE5920D54BF2}" type="presParOf" srcId="{477AFC67-2853-4282-BA9C-CC702239BD2A}" destId="{AC365187-FF8B-44F0-AF4B-0B5FE810A4D8}" srcOrd="5" destOrd="0" presId="urn:microsoft.com/office/officeart/2005/8/layout/pList2"/>
    <dgm:cxn modelId="{FF81C008-282E-46ED-9FDB-5B4460011013}" type="presParOf" srcId="{477AFC67-2853-4282-BA9C-CC702239BD2A}" destId="{7573988D-AB51-42A3-AB41-5C3BA7815F48}" srcOrd="6" destOrd="0" presId="urn:microsoft.com/office/officeart/2005/8/layout/pList2"/>
    <dgm:cxn modelId="{6DF7D932-3289-425F-8A60-E6644EB607DA}" type="presParOf" srcId="{7573988D-AB51-42A3-AB41-5C3BA7815F48}" destId="{1DB133E6-95C0-452A-A8CF-194586FDFB12}" srcOrd="0" destOrd="0" presId="urn:microsoft.com/office/officeart/2005/8/layout/pList2"/>
    <dgm:cxn modelId="{67871EDB-7E56-4919-867B-F44FEEEE21D6}" type="presParOf" srcId="{7573988D-AB51-42A3-AB41-5C3BA7815F48}" destId="{32AC2017-05E0-4E39-AC36-9E6F0A773B51}" srcOrd="1" destOrd="0" presId="urn:microsoft.com/office/officeart/2005/8/layout/pList2"/>
    <dgm:cxn modelId="{2F608023-2CF1-481B-98FC-FC3C4D838496}" type="presParOf" srcId="{7573988D-AB51-42A3-AB41-5C3BA7815F48}" destId="{E39F29B3-E73C-43A6-9F5C-6C7374CABA42}" srcOrd="2" destOrd="0" presId="urn:microsoft.com/office/officeart/2005/8/layout/pList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09D1B45-F36A-43B7-86F2-CBB3CB556F0D}" type="datetimeFigureOut">
              <a:rPr lang="ru-RU"/>
              <a:pPr>
                <a:defRPr/>
              </a:pPr>
              <a:t>21.06.2017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65F9122-01D3-4189-8B66-DE037D79DF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0BEDAB4-4F58-45D1-B784-7EAB4E685264}" type="datetimeFigureOut">
              <a:rPr lang="ru-RU"/>
              <a:pPr>
                <a:defRPr/>
              </a:pPr>
              <a:t>21.06.2017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D11E28E-2412-488E-8657-DB0F489760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Администрация Адреево-Мелентьевского сельского поселения</a:t>
            </a:r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0AE7C7C-AA42-4733-B6EC-BC4B1827EBEB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График </a:t>
            </a:r>
          </a:p>
        </p:txBody>
      </p:sp>
      <p:sp>
        <p:nvSpPr>
          <p:cNvPr id="225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122253C-2215-4E2E-A602-AE432E9E8E0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D94637-8DA4-4EB2-9790-C9ADB58A60D8}" type="slidenum">
              <a:rPr lang="ru-RU" smtClean="0"/>
              <a:pPr/>
              <a:t>6</a:t>
            </a:fld>
            <a:endParaRPr lang="ru-RU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Карта администрации</a:t>
            </a:r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4B9FDE5-5CDB-4FDE-BF9F-9BCCE8D8805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Карта администрации</a:t>
            </a:r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4B9FDE5-5CDB-4FDE-BF9F-9BCCE8D8805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F0500E-A063-4BEA-BBAB-64C73DE2C9C5}" type="datetimeFigureOut">
              <a:rPr lang="ru-RU" smtClean="0"/>
              <a:pPr>
                <a:defRPr/>
              </a:pPr>
              <a:t>21.06.2017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483275-A318-4CF9-9BD3-F7DA2BDA5A3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186F78-1754-4B5F-810D-BD4CEA0D7E3C}" type="datetimeFigureOut">
              <a:rPr lang="ru-RU" smtClean="0"/>
              <a:pPr>
                <a:defRPr/>
              </a:pPr>
              <a:t>21.06.2017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B042DD-20FA-4485-9597-BBD3C9285F3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1E40A4-4AEE-4930-8884-1E447ABBA666}" type="datetimeFigureOut">
              <a:rPr lang="ru-RU" smtClean="0"/>
              <a:pPr>
                <a:defRPr/>
              </a:pPr>
              <a:t>21.06.2017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8780D0-E039-44B9-867E-FD223B29B7A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1C9439-AFB4-4F67-87A2-EAE44DE6EEFE}" type="datetimeFigureOut">
              <a:rPr lang="ru-RU" smtClean="0"/>
              <a:pPr>
                <a:defRPr/>
              </a:pPr>
              <a:t>21.06.2017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A00F5A-232F-4D29-B697-66E0B653FFA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7AEA4-63EE-45A2-819E-B3BCB0A016EE}" type="datetimeFigureOut">
              <a:rPr lang="ru-RU" smtClean="0"/>
              <a:pPr>
                <a:defRPr/>
              </a:pPr>
              <a:t>21.06.2017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DC884C-6EE1-42FA-8E01-9926A2157FB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27516A-766A-4FCC-B965-A1FD1D87F8D2}" type="datetimeFigureOut">
              <a:rPr lang="ru-RU" smtClean="0"/>
              <a:pPr>
                <a:defRPr/>
              </a:pPr>
              <a:t>21.06.2017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F3845B-7FF1-411B-BFD4-7F00B29042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0B7596-56D3-40CC-B3EF-F15B68533F17}" type="datetimeFigureOut">
              <a:rPr lang="ru-RU" smtClean="0"/>
              <a:pPr>
                <a:defRPr/>
              </a:pPr>
              <a:t>21.06.2017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19D634-76ED-4FAA-8DDF-BECB951EB11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734DCB-DD34-49D0-9CF1-F1F9C5EC0CF2}" type="datetimeFigureOut">
              <a:rPr lang="ru-RU" smtClean="0"/>
              <a:pPr>
                <a:defRPr/>
              </a:pPr>
              <a:t>21.06.2017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E18C1D-8BB1-4DF8-A9CC-A5CE927A550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3C0C93-850D-44CF-A588-547686D0EE01}" type="datetimeFigureOut">
              <a:rPr lang="ru-RU" smtClean="0"/>
              <a:pPr>
                <a:defRPr/>
              </a:pPr>
              <a:t>21.06.2017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B6A675-AA1A-4C1D-8ABC-B592A7A25A8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F3081E-6708-4BF2-809F-3FCAC7C71235}" type="datetimeFigureOut">
              <a:rPr lang="ru-RU" smtClean="0"/>
              <a:pPr>
                <a:defRPr/>
              </a:pPr>
              <a:t>21.06.2017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61EB39-D645-489F-B861-86F284890EF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222E6E-0703-47A2-8A86-023BE428ACB5}" type="datetimeFigureOut">
              <a:rPr lang="ru-RU" smtClean="0"/>
              <a:pPr>
                <a:defRPr/>
              </a:pPr>
              <a:t>21.06.2017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1878B67C-850C-440C-9F21-87F5F3D026F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AF377F78-31F2-48A1-931E-546D662F334B}" type="datetimeFigureOut">
              <a:rPr lang="ru-RU" smtClean="0"/>
              <a:pPr>
                <a:defRPr/>
              </a:pPr>
              <a:t>21.06.2017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E4D8E3BF-2A82-4C01-AC37-D875EE35F35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ransition spd="med">
    <p:zoom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14348" y="4214818"/>
            <a:ext cx="77867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ln>
                <a:solidFill>
                  <a:srgbClr val="FFC0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7" name="Picture 2" descr="C:\Documents and Settings\FLAМЕ\Рабочий стол\фото А-Мелентьево поселения\P10103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357166"/>
            <a:ext cx="4572000" cy="33397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Содержимое 7" descr="P10103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357166"/>
            <a:ext cx="4500562" cy="33754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0" y="3571876"/>
            <a:ext cx="914400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kern="10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8662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/>
              </a:rPr>
              <a:t>Доклад </a:t>
            </a:r>
          </a:p>
          <a:p>
            <a:pPr algn="ctr"/>
            <a:r>
              <a:rPr lang="ru-RU" sz="3200" b="1" kern="10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8662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/>
              </a:rPr>
              <a:t>о   наполняемости    доходной     части   бюджета     </a:t>
            </a:r>
          </a:p>
          <a:p>
            <a:pPr algn="ctr"/>
            <a:r>
              <a:rPr lang="ru-RU" sz="3200" b="1" kern="10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8662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/>
              </a:rPr>
              <a:t> </a:t>
            </a:r>
            <a:r>
              <a:rPr lang="ru-RU" sz="3200" b="1" kern="10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8662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/>
              </a:rPr>
              <a:t>Андреево-Мелентьевского</a:t>
            </a:r>
            <a:r>
              <a:rPr lang="ru-RU" sz="3200" b="1" kern="10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8662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/>
              </a:rPr>
              <a:t>   сельского   поселения   </a:t>
            </a:r>
            <a:r>
              <a:rPr lang="ru-RU" sz="3200" b="1" kern="10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8662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/>
              </a:rPr>
              <a:t>Неклиновского</a:t>
            </a:r>
            <a:r>
              <a:rPr lang="ru-RU" sz="3200" b="1" kern="10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8662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/>
              </a:rPr>
              <a:t>  района</a:t>
            </a:r>
          </a:p>
          <a:p>
            <a:pPr algn="ctr"/>
            <a:r>
              <a:rPr lang="ru-RU" sz="3200" b="1" kern="10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8662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/>
              </a:rPr>
              <a:t>за  2017  год    по  состоянию   </a:t>
            </a:r>
          </a:p>
          <a:p>
            <a:pPr algn="ctr"/>
            <a:r>
              <a:rPr lang="ru-RU" sz="3200" b="1" kern="10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8662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/>
              </a:rPr>
              <a:t>на  1  июня  2017  года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86624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685800" y="304800"/>
            <a:ext cx="77724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1600" dirty="0" smtClean="0">
              <a:solidFill>
                <a:schemeClr val="hlink"/>
              </a:solidFill>
              <a:latin typeface="Arial" charset="0"/>
            </a:endParaRPr>
          </a:p>
          <a:p>
            <a:pPr algn="r"/>
            <a:r>
              <a:rPr lang="ru-RU" sz="1600" dirty="0" smtClean="0">
                <a:solidFill>
                  <a:schemeClr val="hlink"/>
                </a:solidFill>
                <a:latin typeface="Arial" charset="0"/>
              </a:rPr>
              <a:t>   </a:t>
            </a:r>
            <a:endParaRPr lang="ru-RU" sz="1600" dirty="0" smtClean="0">
              <a:latin typeface="Arial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Arial" charset="0"/>
              </a:rPr>
              <a:t>Структура </a:t>
            </a:r>
            <a:r>
              <a:rPr lang="ru-RU" b="1" dirty="0">
                <a:solidFill>
                  <a:srgbClr val="FF0000"/>
                </a:solidFill>
                <a:latin typeface="Arial" charset="0"/>
              </a:rPr>
              <a:t>налоговых и неналоговых доходов бюджета </a:t>
            </a:r>
            <a:br>
              <a:rPr lang="ru-RU" b="1" dirty="0">
                <a:solidFill>
                  <a:srgbClr val="FF0000"/>
                </a:solidFill>
                <a:latin typeface="Arial" charset="0"/>
              </a:rPr>
            </a:br>
            <a:r>
              <a:rPr lang="ru-RU" b="1" dirty="0" err="1" smtClean="0">
                <a:solidFill>
                  <a:srgbClr val="FF0000"/>
                </a:solidFill>
                <a:latin typeface="Arial" charset="0"/>
              </a:rPr>
              <a:t>Андреево-Мелентьевского</a:t>
            </a:r>
            <a:r>
              <a:rPr lang="ru-RU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Arial" charset="0"/>
              </a:rPr>
              <a:t>сельского поселения </a:t>
            </a:r>
            <a:r>
              <a:rPr lang="ru-RU" b="1" dirty="0" err="1">
                <a:solidFill>
                  <a:srgbClr val="FF0000"/>
                </a:solidFill>
                <a:latin typeface="Arial" charset="0"/>
              </a:rPr>
              <a:t>Неклиновского</a:t>
            </a:r>
            <a:r>
              <a:rPr lang="ru-RU" b="1" dirty="0">
                <a:solidFill>
                  <a:srgbClr val="FF0000"/>
                </a:solidFill>
                <a:latin typeface="Arial" charset="0"/>
              </a:rPr>
              <a:t> района на 2017 год</a:t>
            </a:r>
          </a:p>
        </p:txBody>
      </p:sp>
      <p:graphicFrame>
        <p:nvGraphicFramePr>
          <p:cNvPr id="7171" name="Object 5"/>
          <p:cNvGraphicFramePr>
            <a:graphicFrameLocks noChangeAspect="1"/>
          </p:cNvGraphicFramePr>
          <p:nvPr/>
        </p:nvGraphicFramePr>
        <p:xfrm>
          <a:off x="688975" y="992188"/>
          <a:ext cx="7653338" cy="5191125"/>
        </p:xfrm>
        <a:graphic>
          <a:graphicData uri="http://schemas.openxmlformats.org/presentationml/2006/ole">
            <p:oleObj spid="_x0000_s1026" name="Worksheet" r:id="rId3" imgW="7458196" imgH="4562417" progId="Excel.Sheet.8">
              <p:embed/>
            </p:oleObj>
          </a:graphicData>
        </a:graphic>
      </p:graphicFrame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7650" name="Содержимое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7651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" name="Содержимое 7" descr="P101036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5" name="Picture 3" descr="\\Marina\общая папка\ЮЛИЯ ВИКТОРОВНА\фото2\WP_20170616_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5658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8834" name="Picture 2" descr="C:\Documents and Settings\FLAМЕ\Рабочий стол\доклад 2015 1\фото для доклада\Новая папка1\ФОТО НА ОТЧЕТ ГЛАВЫ 23.07.2014г\20140214_1537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02" name="Picture 2" descr="L:\для отчетного собрания\IMG_42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3" descr="\\Marina\общая папка\ЮЛИЯ ВИКТОРОВНА\фото2\IMG_20170616_1546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0"/>
            <a:ext cx="3806771" cy="634461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\\Marina\общая папка\ЮЛИЯ ВИКТОРОВНА\фото2\IMG_20170616_154702_1C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785794"/>
            <a:ext cx="3225005" cy="537500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\\Marina\общая папка\ЮЛИЯ ВИКТОРОВНА\фото2\WP_20170616_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\\Marina\общая папка\ЮЛИЯ ВИКТОРОВНА\фото2\WP_20170616_0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56583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\\Marina\общая папка\ЮЛИЯ ВИКТОРОВНА\фото2\IMG_20170616_154702_1C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214290"/>
            <a:ext cx="3782857" cy="630476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олос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" y="142852"/>
            <a:ext cx="9144000" cy="107721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Андреево - </a:t>
            </a:r>
            <a:r>
              <a:rPr lang="ru-RU" sz="32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Мелентьевское</a:t>
            </a:r>
            <a:r>
              <a:rPr lang="ru-RU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</a:p>
          <a:p>
            <a:pPr algn="ctr"/>
            <a:r>
              <a:rPr lang="ru-RU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сельское поселение</a:t>
            </a:r>
            <a:endParaRPr lang="ru-RU" sz="32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1026" name="Picture 2" descr="\\marina\ОБЩАЯ ПАПКА\Василец А.Н\Схема Неклиновский район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214422"/>
            <a:ext cx="9143999" cy="5643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Безымянны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32802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2844" y="6286520"/>
            <a:ext cx="900115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www.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андреево-мелентьево.рф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758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9218" name="Picture 2" descr="C:\Documents and Settings\Администратор\Рабочий стол\контрольно информ\NDVD_02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\\Marina\общая папка\Лищенко Л.Н\Благоустройство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\\Marina\общая папка\Лищенко Л.Н\Благоустройство\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\\Marina\общая папка\Лищенко Л.Н\Благоустройство\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Администратор\Desktop\4444444444444444444\1111 (2)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Desktop\4444444444444444444\Новый рисунок (19)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908" y="0"/>
            <a:ext cx="9701526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\\Marina\общая папка\ЮЛИЯ ВИКТОРОВНА\фото2\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\\Marina\общая папка\ЮЛИЯ ВИКТОРОВНА\фото2\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Администратор\Desktop\4444444444444444444\Новый рисунок (32).bm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73423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2844" y="428604"/>
          <a:ext cx="8791575" cy="6105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1602" name="Picture 2" descr="C:\Users\Администратор\Desktop\4444444444444444444\1 (2)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08369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Рисунок 2" descr="колос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334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8662" y="785794"/>
            <a:ext cx="8715436" cy="3714752"/>
          </a:xfrm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480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АНДРЕЕВО-МЕЛЕНТЬЕВСКОЕ СЕЛЬСКОЕ ПОСЕЛЕНИЕ</a:t>
            </a:r>
            <a:endParaRPr lang="ru-RU" sz="480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7650" name="Содержимое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7651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" name="Содержимое 7" descr="P101036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42852"/>
            <a:ext cx="8686800" cy="78581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ln w="19050">
                  <a:solidFill>
                    <a:srgbClr val="92D05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</a:t>
            </a:r>
            <a:r>
              <a:rPr lang="ru-RU" sz="4400" b="1" dirty="0" smtClean="0">
                <a:ln w="1905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 ТЕРРИТОРИИ С/П РАСПОЛОЖЕНО:</a:t>
            </a:r>
            <a:endParaRPr lang="ru-RU" sz="4400" b="1" dirty="0">
              <a:ln w="1905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6144" y="986646"/>
          <a:ext cx="8447438" cy="5748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AA4A0FC-737D-434D-B17C-B8CED9C82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graphicEl>
                                              <a:dgm id="{CAA4A0FC-737D-434D-B17C-B8CED9C82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graphicEl>
                                              <a:dgm id="{CAA4A0FC-737D-434D-B17C-B8CED9C82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graphicEl>
                                              <a:dgm id="{CAA4A0FC-737D-434D-B17C-B8CED9C82C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64BABFD-23BE-4511-BE2B-F67C204F54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graphicEl>
                                              <a:dgm id="{E64BABFD-23BE-4511-BE2B-F67C204F54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graphicEl>
                                              <a:dgm id="{E64BABFD-23BE-4511-BE2B-F67C204F54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graphicEl>
                                              <a:dgm id="{E64BABFD-23BE-4511-BE2B-F67C204F54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66ECDD9-4B5A-4896-A18A-7C41A458F4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dgm id="{D66ECDD9-4B5A-4896-A18A-7C41A458F4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graphicEl>
                                              <a:dgm id="{D66ECDD9-4B5A-4896-A18A-7C41A458F4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dgm id="{D66ECDD9-4B5A-4896-A18A-7C41A458F4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782B732-8A8E-455C-9A34-193992C377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graphicEl>
                                              <a:dgm id="{1782B732-8A8E-455C-9A34-193992C377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graphicEl>
                                              <a:dgm id="{1782B732-8A8E-455C-9A34-193992C377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graphicEl>
                                              <a:dgm id="{1782B732-8A8E-455C-9A34-193992C377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89D8492-299D-4AEB-805B-970E749DC1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dgm id="{B89D8492-299D-4AEB-805B-970E749DC1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graphicEl>
                                              <a:dgm id="{B89D8492-299D-4AEB-805B-970E749DC1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graphicEl>
                                              <a:dgm id="{B89D8492-299D-4AEB-805B-970E749DC1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B2BD17F-432D-4C84-B8F7-D98C97DBB5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graphicEl>
                                              <a:dgm id="{7B2BD17F-432D-4C84-B8F7-D98C97DBB5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graphicEl>
                                              <a:dgm id="{7B2BD17F-432D-4C84-B8F7-D98C97DBB5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graphicEl>
                                              <a:dgm id="{7B2BD17F-432D-4C84-B8F7-D98C97DBB5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F63E7C1-179D-4C95-9C85-D3687F1A27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graphicEl>
                                              <a:dgm id="{8F63E7C1-179D-4C95-9C85-D3687F1A27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graphicEl>
                                              <a:dgm id="{8F63E7C1-179D-4C95-9C85-D3687F1A27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graphicEl>
                                              <a:dgm id="{8F63E7C1-179D-4C95-9C85-D3687F1A27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39F29B3-E73C-43A6-9F5C-6C7374CAB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>
                                            <p:graphicEl>
                                              <a:dgm id="{E39F29B3-E73C-43A6-9F5C-6C7374CAB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>
                                            <p:graphicEl>
                                              <a:dgm id="{E39F29B3-E73C-43A6-9F5C-6C7374CAB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graphicEl>
                                              <a:dgm id="{E39F29B3-E73C-43A6-9F5C-6C7374CABA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DB133E6-95C0-452A-A8CF-194586FDFB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>
                                            <p:graphicEl>
                                              <a:dgm id="{1DB133E6-95C0-452A-A8CF-194586FDFB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>
                                            <p:graphicEl>
                                              <a:dgm id="{1DB133E6-95C0-452A-A8CF-194586FDFB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graphicEl>
                                              <a:dgm id="{1DB133E6-95C0-452A-A8CF-194586FDFB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214290"/>
            <a:ext cx="8229600" cy="790596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2800" b="1" dirty="0" smtClean="0">
                <a:solidFill>
                  <a:schemeClr val="tx1"/>
                </a:solidFill>
              </a:rPr>
              <a:t/>
            </a:r>
            <a:br>
              <a:rPr lang="ru-RU" sz="2800" b="1" dirty="0" smtClean="0">
                <a:solidFill>
                  <a:schemeClr val="tx1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Основы формирования бюджета</a:t>
            </a:r>
          </a:p>
        </p:txBody>
      </p:sp>
      <p:sp>
        <p:nvSpPr>
          <p:cNvPr id="3075" name="AutoShape 4"/>
          <p:cNvSpPr>
            <a:spLocks noChangeArrowheads="1"/>
          </p:cNvSpPr>
          <p:nvPr/>
        </p:nvSpPr>
        <p:spPr bwMode="auto">
          <a:xfrm rot="1927902">
            <a:off x="900113" y="1484313"/>
            <a:ext cx="1868487" cy="1360487"/>
          </a:xfrm>
          <a:prstGeom prst="rightArrowCallout">
            <a:avLst>
              <a:gd name="adj1" fmla="val 17389"/>
              <a:gd name="adj2" fmla="val 27083"/>
              <a:gd name="adj3" fmla="val 15788"/>
              <a:gd name="adj4" fmla="val 70106"/>
            </a:avLst>
          </a:prstGeom>
          <a:solidFill>
            <a:srgbClr val="FFFF99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6" name="Text Box 6"/>
          <p:cNvSpPr txBox="1">
            <a:spLocks noChangeArrowheads="1"/>
          </p:cNvSpPr>
          <p:nvPr/>
        </p:nvSpPr>
        <p:spPr bwMode="auto">
          <a:xfrm rot="-3407430">
            <a:off x="803276" y="1250602"/>
            <a:ext cx="152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dirty="0">
                <a:solidFill>
                  <a:srgbClr val="00B050"/>
                </a:solidFill>
                <a:latin typeface="Arial" charset="0"/>
              </a:rPr>
              <a:t>Бюджетное послание Президента </a:t>
            </a:r>
            <a:r>
              <a:rPr lang="ru-RU" sz="1400" dirty="0" smtClean="0">
                <a:solidFill>
                  <a:srgbClr val="00B050"/>
                </a:solidFill>
                <a:latin typeface="Arial" charset="0"/>
              </a:rPr>
              <a:t>РФ, НПА области и района</a:t>
            </a:r>
            <a:endParaRPr lang="ru-RU" sz="1400" dirty="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3077" name="AutoShape 7"/>
          <p:cNvSpPr>
            <a:spLocks noChangeArrowheads="1"/>
          </p:cNvSpPr>
          <p:nvPr/>
        </p:nvSpPr>
        <p:spPr bwMode="auto">
          <a:xfrm rot="8912281">
            <a:off x="6202363" y="1536700"/>
            <a:ext cx="2474912" cy="2062163"/>
          </a:xfrm>
          <a:prstGeom prst="rightArrowCallout">
            <a:avLst>
              <a:gd name="adj1" fmla="val 16667"/>
              <a:gd name="adj2" fmla="val 24005"/>
              <a:gd name="adj3" fmla="val 16752"/>
              <a:gd name="adj4" fmla="val 70106"/>
            </a:avLst>
          </a:prstGeom>
          <a:solidFill>
            <a:srgbClr val="CC99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8" name="Text Box 8"/>
          <p:cNvSpPr txBox="1">
            <a:spLocks noChangeArrowheads="1"/>
          </p:cNvSpPr>
          <p:nvPr/>
        </p:nvSpPr>
        <p:spPr bwMode="auto">
          <a:xfrm rot="3510382">
            <a:off x="6786563" y="1385997"/>
            <a:ext cx="1905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dirty="0">
                <a:solidFill>
                  <a:srgbClr val="FF0000"/>
                </a:solidFill>
                <a:latin typeface="Arial" charset="0"/>
              </a:rPr>
              <a:t>Муниципальные программы </a:t>
            </a:r>
            <a:r>
              <a:rPr lang="ru-RU" sz="1400" dirty="0" err="1" smtClean="0">
                <a:solidFill>
                  <a:srgbClr val="FF0000"/>
                </a:solidFill>
                <a:latin typeface="Arial" charset="0"/>
              </a:rPr>
              <a:t>Андреево-Мелентьевского</a:t>
            </a:r>
            <a:r>
              <a:rPr lang="ru-RU" sz="140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ru-RU" sz="1400" dirty="0">
                <a:solidFill>
                  <a:srgbClr val="FF0000"/>
                </a:solidFill>
                <a:latin typeface="Arial" charset="0"/>
              </a:rPr>
              <a:t>сельского поселения </a:t>
            </a:r>
            <a:r>
              <a:rPr lang="ru-RU" sz="1400" dirty="0" err="1">
                <a:solidFill>
                  <a:srgbClr val="FF0000"/>
                </a:solidFill>
                <a:latin typeface="Arial" charset="0"/>
              </a:rPr>
              <a:t>Неклиновского</a:t>
            </a:r>
            <a:r>
              <a:rPr lang="ru-RU" sz="1400" dirty="0">
                <a:solidFill>
                  <a:srgbClr val="FF0000"/>
                </a:solidFill>
                <a:latin typeface="Arial" charset="0"/>
              </a:rPr>
              <a:t> района</a:t>
            </a:r>
          </a:p>
        </p:txBody>
      </p:sp>
      <p:sp>
        <p:nvSpPr>
          <p:cNvPr id="3079" name="AutoShape 9"/>
          <p:cNvSpPr>
            <a:spLocks noChangeArrowheads="1"/>
          </p:cNvSpPr>
          <p:nvPr/>
        </p:nvSpPr>
        <p:spPr bwMode="auto">
          <a:xfrm rot="-1449124">
            <a:off x="393700" y="4189413"/>
            <a:ext cx="2432050" cy="2255837"/>
          </a:xfrm>
          <a:prstGeom prst="rightArrowCallout">
            <a:avLst>
              <a:gd name="adj1" fmla="val 16667"/>
              <a:gd name="adj2" fmla="val 32167"/>
              <a:gd name="adj3" fmla="val 15049"/>
              <a:gd name="adj4" fmla="val 70106"/>
            </a:avLst>
          </a:prstGeom>
          <a:solidFill>
            <a:srgbClr val="FF6699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80" name="Text Box 10"/>
          <p:cNvSpPr txBox="1">
            <a:spLocks noChangeArrowheads="1"/>
          </p:cNvSpPr>
          <p:nvPr/>
        </p:nvSpPr>
        <p:spPr bwMode="auto">
          <a:xfrm rot="-1522665">
            <a:off x="395288" y="4245541"/>
            <a:ext cx="16764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dirty="0">
                <a:latin typeface="Arial" charset="0"/>
              </a:rPr>
              <a:t>Прогноз социально-экономического развития </a:t>
            </a:r>
            <a:r>
              <a:rPr lang="ru-RU" sz="1400" dirty="0" err="1" smtClean="0">
                <a:latin typeface="Arial" charset="0"/>
              </a:rPr>
              <a:t>Андреево-Мелентьевского</a:t>
            </a:r>
            <a:r>
              <a:rPr lang="ru-RU" sz="1400" dirty="0" smtClean="0">
                <a:latin typeface="Arial" charset="0"/>
              </a:rPr>
              <a:t> </a:t>
            </a:r>
            <a:r>
              <a:rPr lang="ru-RU" sz="1400" dirty="0">
                <a:latin typeface="Arial" charset="0"/>
              </a:rPr>
              <a:t>сельского </a:t>
            </a:r>
            <a:r>
              <a:rPr lang="ru-RU" sz="1400" dirty="0" smtClean="0">
                <a:latin typeface="Arial" charset="0"/>
              </a:rPr>
              <a:t>поселения </a:t>
            </a:r>
            <a:r>
              <a:rPr lang="ru-RU" sz="1400" dirty="0" err="1" smtClean="0">
                <a:latin typeface="Arial" charset="0"/>
              </a:rPr>
              <a:t>Неклиновского</a:t>
            </a:r>
            <a:r>
              <a:rPr lang="ru-RU" sz="1400" dirty="0" smtClean="0">
                <a:latin typeface="Arial" charset="0"/>
              </a:rPr>
              <a:t> </a:t>
            </a:r>
            <a:r>
              <a:rPr lang="ru-RU" sz="1400" dirty="0">
                <a:latin typeface="Arial" charset="0"/>
              </a:rPr>
              <a:t>района</a:t>
            </a:r>
          </a:p>
        </p:txBody>
      </p:sp>
      <p:sp>
        <p:nvSpPr>
          <p:cNvPr id="3081" name="AutoShape 11"/>
          <p:cNvSpPr>
            <a:spLocks noChangeArrowheads="1"/>
          </p:cNvSpPr>
          <p:nvPr/>
        </p:nvSpPr>
        <p:spPr bwMode="auto">
          <a:xfrm rot="-8787233">
            <a:off x="6046788" y="3883025"/>
            <a:ext cx="2484437" cy="2481263"/>
          </a:xfrm>
          <a:prstGeom prst="rightArrowCallout">
            <a:avLst>
              <a:gd name="adj1" fmla="val 16667"/>
              <a:gd name="adj2" fmla="val 17444"/>
              <a:gd name="adj3" fmla="val 13976"/>
              <a:gd name="adj4" fmla="val 70106"/>
            </a:avLst>
          </a:prstGeom>
          <a:solidFill>
            <a:srgbClr val="CCFFCC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82" name="Text Box 12"/>
          <p:cNvSpPr txBox="1">
            <a:spLocks noChangeArrowheads="1"/>
          </p:cNvSpPr>
          <p:nvPr/>
        </p:nvSpPr>
        <p:spPr bwMode="auto">
          <a:xfrm rot="2036725">
            <a:off x="6804025" y="4134643"/>
            <a:ext cx="16764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dirty="0">
                <a:latin typeface="Arial" charset="0"/>
              </a:rPr>
              <a:t>Основные направления налоговой и бюджетной политики </a:t>
            </a:r>
            <a:r>
              <a:rPr lang="ru-RU" sz="1400" dirty="0" err="1" smtClean="0">
                <a:latin typeface="Arial" charset="0"/>
              </a:rPr>
              <a:t>Андреево-Мелентьевского</a:t>
            </a:r>
            <a:r>
              <a:rPr lang="ru-RU" sz="1400" dirty="0" smtClean="0">
                <a:latin typeface="Arial" charset="0"/>
              </a:rPr>
              <a:t> </a:t>
            </a:r>
            <a:r>
              <a:rPr lang="ru-RU" sz="1400" dirty="0">
                <a:latin typeface="Arial" charset="0"/>
              </a:rPr>
              <a:t>сельского поселения </a:t>
            </a:r>
            <a:r>
              <a:rPr lang="ru-RU" sz="1400" dirty="0" err="1">
                <a:latin typeface="Arial" charset="0"/>
              </a:rPr>
              <a:t>Неклиновского</a:t>
            </a:r>
            <a:r>
              <a:rPr lang="ru-RU" sz="1400" dirty="0">
                <a:latin typeface="Arial" charset="0"/>
              </a:rPr>
              <a:t> района</a:t>
            </a:r>
          </a:p>
        </p:txBody>
      </p:sp>
      <p:sp>
        <p:nvSpPr>
          <p:cNvPr id="3083" name="Oval 13"/>
          <p:cNvSpPr>
            <a:spLocks noChangeArrowheads="1"/>
          </p:cNvSpPr>
          <p:nvPr/>
        </p:nvSpPr>
        <p:spPr bwMode="auto">
          <a:xfrm>
            <a:off x="2428875" y="1857375"/>
            <a:ext cx="4032250" cy="3600450"/>
          </a:xfrm>
          <a:prstGeom prst="ellipse">
            <a:avLst/>
          </a:prstGeom>
          <a:solidFill>
            <a:schemeClr val="accent1"/>
          </a:solidFill>
          <a:ln w="1016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i="1" dirty="0">
                <a:solidFill>
                  <a:srgbClr val="FFFF00"/>
                </a:solidFill>
                <a:latin typeface="Arial" charset="0"/>
              </a:rPr>
              <a:t> ПРОЕКТ БЮДЖЕТА </a:t>
            </a:r>
          </a:p>
          <a:p>
            <a:pPr algn="ctr"/>
            <a:r>
              <a:rPr lang="ru-RU" sz="2000" i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2000" i="1" dirty="0" err="1" smtClean="0">
                <a:solidFill>
                  <a:srgbClr val="FFFF00"/>
                </a:solidFill>
                <a:latin typeface="Arial" charset="0"/>
              </a:rPr>
              <a:t>Андреево-Мелентьевского</a:t>
            </a:r>
            <a:r>
              <a:rPr lang="ru-RU" sz="2000" i="1" dirty="0" smtClean="0">
                <a:solidFill>
                  <a:srgbClr val="FFFF00"/>
                </a:solidFill>
                <a:latin typeface="Arial" charset="0"/>
              </a:rPr>
              <a:t> </a:t>
            </a:r>
            <a:endParaRPr lang="ru-RU" sz="2000" i="1" dirty="0">
              <a:solidFill>
                <a:srgbClr val="FFFF00"/>
              </a:solidFill>
              <a:latin typeface="Arial" charset="0"/>
            </a:endParaRPr>
          </a:p>
          <a:p>
            <a:pPr algn="ctr"/>
            <a:r>
              <a:rPr lang="ru-RU" sz="2000" i="1" dirty="0" smtClean="0">
                <a:solidFill>
                  <a:srgbClr val="FFFF00"/>
                </a:solidFill>
                <a:latin typeface="Arial" charset="0"/>
              </a:rPr>
              <a:t>сельского поселения </a:t>
            </a:r>
          </a:p>
          <a:p>
            <a:pPr algn="ctr"/>
            <a:r>
              <a:rPr lang="ru-RU" sz="2000" i="1" dirty="0" err="1" smtClean="0">
                <a:solidFill>
                  <a:srgbClr val="FFFF00"/>
                </a:solidFill>
                <a:latin typeface="Arial" charset="0"/>
              </a:rPr>
              <a:t>Неклиновского</a:t>
            </a:r>
            <a:r>
              <a:rPr lang="ru-RU" sz="2000" i="1" dirty="0" smtClean="0">
                <a:solidFill>
                  <a:srgbClr val="FFFF00"/>
                </a:solidFill>
                <a:latin typeface="Arial" charset="0"/>
              </a:rPr>
              <a:t> района  </a:t>
            </a:r>
            <a:endParaRPr lang="ru-RU" sz="2000" i="1" dirty="0">
              <a:solidFill>
                <a:srgbClr val="FFFF00"/>
              </a:solidFill>
              <a:latin typeface="Arial" charset="0"/>
            </a:endParaRPr>
          </a:p>
          <a:p>
            <a:pPr algn="ctr"/>
            <a:r>
              <a:rPr lang="ru-RU" sz="2000" i="1" dirty="0">
                <a:solidFill>
                  <a:srgbClr val="FFFF00"/>
                </a:solidFill>
                <a:latin typeface="Arial" charset="0"/>
              </a:rPr>
              <a:t> НА 2017 год и на плановый </a:t>
            </a:r>
          </a:p>
          <a:p>
            <a:pPr algn="ctr"/>
            <a:r>
              <a:rPr lang="ru-RU" sz="2000" i="1" dirty="0">
                <a:solidFill>
                  <a:srgbClr val="FFFF00"/>
                </a:solidFill>
                <a:latin typeface="Arial" charset="0"/>
              </a:rPr>
              <a:t>период 2018 и </a:t>
            </a:r>
          </a:p>
          <a:p>
            <a:pPr algn="ctr"/>
            <a:r>
              <a:rPr lang="ru-RU" sz="2000" i="1" dirty="0">
                <a:solidFill>
                  <a:srgbClr val="FFFF00"/>
                </a:solidFill>
                <a:latin typeface="Arial" charset="0"/>
              </a:rPr>
              <a:t>2019 годов</a:t>
            </a:r>
          </a:p>
        </p:txBody>
      </p:sp>
    </p:spTree>
  </p:cSld>
  <p:clrMapOvr>
    <a:masterClrMapping/>
  </p:clrMapOvr>
  <p:transition spd="med">
    <p:split orient="vert"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500042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2800" b="1" dirty="0" smtClean="0">
                <a:solidFill>
                  <a:srgbClr val="333399"/>
                </a:solidFill>
              </a:rPr>
              <a:t/>
            </a:r>
            <a:br>
              <a:rPr lang="ru-RU" sz="2800" b="1" dirty="0" smtClean="0">
                <a:solidFill>
                  <a:srgbClr val="333399"/>
                </a:solidFill>
              </a:rPr>
            </a:br>
            <a:r>
              <a:rPr lang="ru-RU" sz="2800" b="1" dirty="0" smtClean="0">
                <a:solidFill>
                  <a:srgbClr val="333399"/>
                </a:solidFill>
              </a:rPr>
              <a:t>                                                                                                </a:t>
            </a:r>
            <a:br>
              <a:rPr lang="ru-RU" sz="2800" b="1" dirty="0" smtClean="0">
                <a:solidFill>
                  <a:srgbClr val="333399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Бюджет на 2017год и на плановый период 2018 и 2019 годов направлен на решение следующих задач: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00200"/>
            <a:ext cx="8686800" cy="452596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endParaRPr lang="ru-RU" sz="1800" b="1" dirty="0" smtClean="0">
              <a:solidFill>
                <a:srgbClr val="3366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1800" b="1" dirty="0" smtClean="0">
                <a:solidFill>
                  <a:srgbClr val="336600"/>
                </a:solidFill>
              </a:rPr>
              <a:t>обеспечение устойчивости и сбалансированности бюджетной системы в целях гарантированного исполнения действующих и принимаемых расходных обязательств</a:t>
            </a:r>
          </a:p>
          <a:p>
            <a:pPr eaLnBrk="1" hangingPunct="1">
              <a:lnSpc>
                <a:spcPct val="80000"/>
              </a:lnSpc>
            </a:pPr>
            <a:endParaRPr lang="ru-RU" sz="1800" b="1" dirty="0" smtClean="0">
              <a:solidFill>
                <a:srgbClr val="3366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1800" b="1" dirty="0" smtClean="0">
                <a:solidFill>
                  <a:srgbClr val="336600"/>
                </a:solidFill>
              </a:rPr>
              <a:t>повышение эффективности бюджетной политики, в том числе за счет роста эффективности бюджетных расходов, обеспечения </a:t>
            </a:r>
            <a:r>
              <a:rPr lang="ru-RU" sz="1800" b="1" dirty="0" err="1" smtClean="0">
                <a:solidFill>
                  <a:srgbClr val="336600"/>
                </a:solidFill>
              </a:rPr>
              <a:t>адресности</a:t>
            </a:r>
            <a:r>
              <a:rPr lang="ru-RU" sz="1800" b="1" dirty="0" smtClean="0">
                <a:solidFill>
                  <a:srgbClr val="336600"/>
                </a:solidFill>
              </a:rPr>
              <a:t> социальной помощи, проведения структурных реформ в социальной сфере</a:t>
            </a:r>
          </a:p>
          <a:p>
            <a:pPr eaLnBrk="1" hangingPunct="1">
              <a:lnSpc>
                <a:spcPct val="80000"/>
              </a:lnSpc>
            </a:pPr>
            <a:endParaRPr lang="ru-RU" sz="1800" b="1" dirty="0" smtClean="0">
              <a:solidFill>
                <a:srgbClr val="3366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1800" b="1" dirty="0" smtClean="0">
                <a:solidFill>
                  <a:srgbClr val="336600"/>
                </a:solidFill>
              </a:rPr>
              <a:t>соответствие финансовых возможностей </a:t>
            </a:r>
            <a:r>
              <a:rPr lang="ru-RU" sz="1800" b="1" dirty="0" err="1" smtClean="0">
                <a:solidFill>
                  <a:srgbClr val="336600"/>
                </a:solidFill>
              </a:rPr>
              <a:t>Андреево-Мелентьевского</a:t>
            </a:r>
            <a:r>
              <a:rPr lang="ru-RU" sz="1800" b="1" dirty="0" smtClean="0">
                <a:solidFill>
                  <a:srgbClr val="336600"/>
                </a:solidFill>
              </a:rPr>
              <a:t> сельского поселения </a:t>
            </a:r>
            <a:r>
              <a:rPr lang="ru-RU" sz="1800" b="1" dirty="0" err="1" smtClean="0">
                <a:solidFill>
                  <a:srgbClr val="336600"/>
                </a:solidFill>
              </a:rPr>
              <a:t>Неклиновского</a:t>
            </a:r>
            <a:r>
              <a:rPr lang="ru-RU" sz="1800" b="1" dirty="0" smtClean="0">
                <a:solidFill>
                  <a:srgbClr val="336600"/>
                </a:solidFill>
              </a:rPr>
              <a:t> района ключевым направлениям развития</a:t>
            </a:r>
          </a:p>
          <a:p>
            <a:pPr eaLnBrk="1" hangingPunct="1">
              <a:lnSpc>
                <a:spcPct val="80000"/>
              </a:lnSpc>
            </a:pPr>
            <a:endParaRPr lang="ru-RU" sz="1800" b="1" dirty="0" smtClean="0">
              <a:solidFill>
                <a:srgbClr val="3366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1800" b="1" dirty="0" smtClean="0">
                <a:solidFill>
                  <a:srgbClr val="336600"/>
                </a:solidFill>
              </a:rPr>
              <a:t>повышение роли бюджетной политики для поддержки экономического роста</a:t>
            </a:r>
          </a:p>
          <a:p>
            <a:pPr eaLnBrk="1" hangingPunct="1">
              <a:lnSpc>
                <a:spcPct val="80000"/>
              </a:lnSpc>
            </a:pPr>
            <a:endParaRPr lang="ru-RU" sz="1800" b="1" dirty="0" smtClean="0">
              <a:solidFill>
                <a:srgbClr val="3366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1800" b="1" dirty="0" smtClean="0">
                <a:solidFill>
                  <a:srgbClr val="336600"/>
                </a:solidFill>
              </a:rPr>
              <a:t>повышение прозрачности и открытости бюджетного процесса </a:t>
            </a:r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64399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hlink"/>
                </a:solidFill>
              </a:rPr>
              <a:t/>
            </a:r>
            <a:br>
              <a:rPr lang="ru-RU" sz="3200" b="1" dirty="0" smtClean="0">
                <a:solidFill>
                  <a:schemeClr val="hlink"/>
                </a:solidFill>
              </a:rPr>
            </a:br>
            <a:r>
              <a:rPr lang="ru-RU" sz="3200" b="1" dirty="0" smtClean="0">
                <a:solidFill>
                  <a:schemeClr val="hlink"/>
                </a:solidFill>
              </a:rPr>
              <a:t/>
            </a:r>
            <a:br>
              <a:rPr lang="ru-RU" sz="3200" b="1" dirty="0" smtClean="0">
                <a:solidFill>
                  <a:schemeClr val="hlink"/>
                </a:solidFill>
              </a:rPr>
            </a:br>
            <a:r>
              <a:rPr lang="ru-RU" sz="3200" b="1" dirty="0" smtClean="0">
                <a:solidFill>
                  <a:schemeClr val="hlink"/>
                </a:solidFill>
              </a:rPr>
              <a:t/>
            </a:r>
            <a:br>
              <a:rPr lang="ru-RU" sz="3200" b="1" dirty="0" smtClean="0">
                <a:solidFill>
                  <a:schemeClr val="hlink"/>
                </a:solidFill>
              </a:rPr>
            </a:br>
            <a:r>
              <a:rPr lang="ru-RU" sz="3200" b="1" dirty="0" smtClean="0">
                <a:solidFill>
                  <a:schemeClr val="hlink"/>
                </a:solidFill>
              </a:rPr>
              <a:t>                                                      </a:t>
            </a:r>
            <a:br>
              <a:rPr lang="ru-RU" sz="3200" b="1" dirty="0" smtClean="0">
                <a:solidFill>
                  <a:schemeClr val="hlink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Структура доходов бюджета  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err="1" smtClean="0">
                <a:solidFill>
                  <a:srgbClr val="FF0000"/>
                </a:solidFill>
              </a:rPr>
              <a:t>Андреево-Мелентьевского</a:t>
            </a:r>
            <a:r>
              <a:rPr lang="ru-RU" sz="2800" b="1" dirty="0" smtClean="0">
                <a:solidFill>
                  <a:srgbClr val="FF0000"/>
                </a:solidFill>
              </a:rPr>
              <a:t> сельского поселения  в 2017  году</a:t>
            </a:r>
            <a:endParaRPr lang="ru-RU" sz="2800" dirty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2332037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214290"/>
            <a:ext cx="8229600" cy="4111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1600" b="1" dirty="0" smtClean="0">
                <a:solidFill>
                  <a:srgbClr val="FF0000"/>
                </a:solidFill>
              </a:rPr>
              <a:t/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                                                                                                                                                                                         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>ОСНОВНЫЕ ПАРАМЕТРЫ БЮДЖЕТА  АНДРЕЕВО-МЕЛЕНТЬЕВСКОГО СЕЛЬСКОГО ПОСЕЛЕНИЯ НЕКЛИНОВСКОГО РАЙОНА НА 2017 ГОД</a:t>
            </a:r>
          </a:p>
        </p:txBody>
      </p:sp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381000" y="838200"/>
            <a:ext cx="2438400" cy="461963"/>
          </a:xfrm>
          <a:prstGeom prst="rect">
            <a:avLst/>
          </a:prstGeom>
          <a:solidFill>
            <a:srgbClr val="CC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dirty="0">
                <a:solidFill>
                  <a:srgbClr val="FF6699"/>
                </a:solidFill>
              </a:rPr>
              <a:t>Налоговые и неналоговые доходы  </a:t>
            </a:r>
            <a:r>
              <a:rPr lang="ru-RU" sz="1200" dirty="0" smtClean="0">
                <a:solidFill>
                  <a:srgbClr val="FF6699"/>
                </a:solidFill>
              </a:rPr>
              <a:t>13 млн. 201 </a:t>
            </a:r>
            <a:r>
              <a:rPr lang="ru-RU" sz="1200" dirty="0">
                <a:solidFill>
                  <a:srgbClr val="FF6699"/>
                </a:solidFill>
              </a:rPr>
              <a:t>тыс.руб.</a:t>
            </a:r>
          </a:p>
        </p:txBody>
      </p:sp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381000" y="2133600"/>
            <a:ext cx="2514600" cy="276225"/>
          </a:xfrm>
          <a:prstGeom prst="rect">
            <a:avLst/>
          </a:prstGeom>
          <a:solidFill>
            <a:srgbClr val="CC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dirty="0">
                <a:solidFill>
                  <a:srgbClr val="FF6699"/>
                </a:solidFill>
              </a:rPr>
              <a:t>Дотации </a:t>
            </a:r>
            <a:r>
              <a:rPr lang="ru-RU" sz="1200" dirty="0" smtClean="0">
                <a:solidFill>
                  <a:srgbClr val="FF6699"/>
                </a:solidFill>
              </a:rPr>
              <a:t>  нет</a:t>
            </a:r>
            <a:endParaRPr lang="ru-RU" sz="1100" dirty="0">
              <a:solidFill>
                <a:srgbClr val="FF6699"/>
              </a:solidFill>
            </a:endParaRPr>
          </a:p>
        </p:txBody>
      </p:sp>
      <p:sp>
        <p:nvSpPr>
          <p:cNvPr id="6149" name="Text Box 8"/>
          <p:cNvSpPr txBox="1">
            <a:spLocks noChangeArrowheads="1"/>
          </p:cNvSpPr>
          <p:nvPr/>
        </p:nvSpPr>
        <p:spPr bwMode="auto">
          <a:xfrm>
            <a:off x="428625" y="4143375"/>
            <a:ext cx="2438400" cy="276225"/>
          </a:xfrm>
          <a:prstGeom prst="rect">
            <a:avLst/>
          </a:prstGeom>
          <a:solidFill>
            <a:srgbClr val="CC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dirty="0">
                <a:solidFill>
                  <a:srgbClr val="FF6699"/>
                </a:solidFill>
              </a:rPr>
              <a:t>Субвенции </a:t>
            </a:r>
            <a:r>
              <a:rPr lang="ru-RU" sz="1200" dirty="0" smtClean="0">
                <a:solidFill>
                  <a:srgbClr val="FF6699"/>
                </a:solidFill>
              </a:rPr>
              <a:t>173 тыс. 300 </a:t>
            </a:r>
            <a:r>
              <a:rPr lang="ru-RU" sz="1100" dirty="0" smtClean="0">
                <a:solidFill>
                  <a:srgbClr val="FF6699"/>
                </a:solidFill>
              </a:rPr>
              <a:t>руб</a:t>
            </a:r>
            <a:r>
              <a:rPr lang="ru-RU" sz="1100" dirty="0">
                <a:solidFill>
                  <a:srgbClr val="FF6699"/>
                </a:solidFill>
              </a:rPr>
              <a:t>.</a:t>
            </a:r>
          </a:p>
        </p:txBody>
      </p:sp>
      <p:sp>
        <p:nvSpPr>
          <p:cNvPr id="6150" name="Text Box 9"/>
          <p:cNvSpPr txBox="1">
            <a:spLocks noChangeArrowheads="1"/>
          </p:cNvSpPr>
          <p:nvPr/>
        </p:nvSpPr>
        <p:spPr bwMode="auto">
          <a:xfrm>
            <a:off x="214282" y="5181600"/>
            <a:ext cx="2681318" cy="461665"/>
          </a:xfrm>
          <a:prstGeom prst="rect">
            <a:avLst/>
          </a:prstGeom>
          <a:solidFill>
            <a:srgbClr val="CC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dirty="0" smtClean="0">
                <a:solidFill>
                  <a:srgbClr val="FF6699"/>
                </a:solidFill>
              </a:rPr>
              <a:t>Субвенция на выполнение переданных полномочий  200 руб.</a:t>
            </a:r>
            <a:endParaRPr lang="ru-RU" sz="1100" dirty="0">
              <a:solidFill>
                <a:srgbClr val="336600"/>
              </a:solidFill>
            </a:endParaRPr>
          </a:p>
        </p:txBody>
      </p:sp>
      <p:sp>
        <p:nvSpPr>
          <p:cNvPr id="6151" name="Text Box 10"/>
          <p:cNvSpPr txBox="1">
            <a:spLocks noChangeArrowheads="1"/>
          </p:cNvSpPr>
          <p:nvPr/>
        </p:nvSpPr>
        <p:spPr bwMode="auto">
          <a:xfrm>
            <a:off x="5364163" y="838200"/>
            <a:ext cx="3551237" cy="461665"/>
          </a:xfrm>
          <a:prstGeom prst="rect">
            <a:avLst/>
          </a:prstGeom>
          <a:solidFill>
            <a:srgbClr val="CC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dirty="0">
                <a:solidFill>
                  <a:srgbClr val="FF6699"/>
                </a:solidFill>
              </a:rPr>
              <a:t>Общегосударственные вопросы </a:t>
            </a:r>
            <a:r>
              <a:rPr lang="ru-RU" sz="1200" dirty="0" smtClean="0">
                <a:solidFill>
                  <a:srgbClr val="FF6699"/>
                </a:solidFill>
              </a:rPr>
              <a:t>8 млн. 148 тыс. 400 </a:t>
            </a:r>
            <a:r>
              <a:rPr lang="ru-RU" sz="1100" dirty="0">
                <a:solidFill>
                  <a:srgbClr val="FF6699"/>
                </a:solidFill>
              </a:rPr>
              <a:t>тыс.руб.</a:t>
            </a:r>
          </a:p>
        </p:txBody>
      </p:sp>
      <p:sp>
        <p:nvSpPr>
          <p:cNvPr id="6152" name="Text Box 11"/>
          <p:cNvSpPr txBox="1">
            <a:spLocks noChangeArrowheads="1"/>
          </p:cNvSpPr>
          <p:nvPr/>
        </p:nvSpPr>
        <p:spPr bwMode="auto">
          <a:xfrm>
            <a:off x="5364163" y="1844675"/>
            <a:ext cx="3505200" cy="630942"/>
          </a:xfrm>
          <a:prstGeom prst="rect">
            <a:avLst/>
          </a:prstGeom>
          <a:solidFill>
            <a:srgbClr val="CC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dirty="0">
                <a:solidFill>
                  <a:srgbClr val="FF6699"/>
                </a:solidFill>
              </a:rPr>
              <a:t>Национальная безопасность и правоохранительная деятельность </a:t>
            </a:r>
            <a:r>
              <a:rPr lang="ru-RU" sz="1200" dirty="0" smtClean="0">
                <a:solidFill>
                  <a:srgbClr val="FF6699"/>
                </a:solidFill>
              </a:rPr>
              <a:t> 112 </a:t>
            </a:r>
            <a:r>
              <a:rPr lang="ru-RU" sz="1200" dirty="0">
                <a:solidFill>
                  <a:srgbClr val="FF6699"/>
                </a:solidFill>
              </a:rPr>
              <a:t>тыс</a:t>
            </a:r>
            <a:r>
              <a:rPr lang="ru-RU" sz="1100" dirty="0" smtClean="0">
                <a:solidFill>
                  <a:srgbClr val="FF6699"/>
                </a:solidFill>
              </a:rPr>
              <a:t>. 700 руб</a:t>
            </a:r>
            <a:r>
              <a:rPr lang="ru-RU" sz="1100" dirty="0">
                <a:solidFill>
                  <a:srgbClr val="FF6699"/>
                </a:solidFill>
              </a:rPr>
              <a:t>.</a:t>
            </a:r>
          </a:p>
        </p:txBody>
      </p:sp>
      <p:sp>
        <p:nvSpPr>
          <p:cNvPr id="6153" name="Text Box 12"/>
          <p:cNvSpPr txBox="1">
            <a:spLocks noChangeArrowheads="1"/>
          </p:cNvSpPr>
          <p:nvPr/>
        </p:nvSpPr>
        <p:spPr bwMode="auto">
          <a:xfrm>
            <a:off x="5376863" y="2636838"/>
            <a:ext cx="3505200" cy="461665"/>
          </a:xfrm>
          <a:prstGeom prst="rect">
            <a:avLst/>
          </a:prstGeom>
          <a:solidFill>
            <a:srgbClr val="CC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dirty="0">
                <a:solidFill>
                  <a:srgbClr val="FF6699"/>
                </a:solidFill>
              </a:rPr>
              <a:t>Жилищно-коммунальное хозяйство </a:t>
            </a:r>
            <a:r>
              <a:rPr lang="ru-RU" sz="1200" dirty="0" smtClean="0">
                <a:solidFill>
                  <a:srgbClr val="FF6699"/>
                </a:solidFill>
              </a:rPr>
              <a:t>3 млн. 776 тыс. 600 руб</a:t>
            </a:r>
            <a:r>
              <a:rPr lang="ru-RU" sz="1200" dirty="0">
                <a:solidFill>
                  <a:srgbClr val="FF6699"/>
                </a:solidFill>
              </a:rPr>
              <a:t>.</a:t>
            </a:r>
            <a:endParaRPr lang="ru-RU" sz="1100" dirty="0">
              <a:solidFill>
                <a:srgbClr val="A50021"/>
              </a:solidFill>
            </a:endParaRPr>
          </a:p>
        </p:txBody>
      </p:sp>
      <p:sp>
        <p:nvSpPr>
          <p:cNvPr id="6154" name="Text Box 13"/>
          <p:cNvSpPr txBox="1">
            <a:spLocks noChangeArrowheads="1"/>
          </p:cNvSpPr>
          <p:nvPr/>
        </p:nvSpPr>
        <p:spPr bwMode="auto">
          <a:xfrm>
            <a:off x="5364163" y="3068638"/>
            <a:ext cx="3505200" cy="261937"/>
          </a:xfrm>
          <a:prstGeom prst="rect">
            <a:avLst/>
          </a:prstGeom>
          <a:solidFill>
            <a:srgbClr val="CC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100" dirty="0" smtClean="0">
                <a:solidFill>
                  <a:srgbClr val="FF6699"/>
                </a:solidFill>
              </a:rPr>
              <a:t> Молодежная политика 110 </a:t>
            </a:r>
            <a:r>
              <a:rPr lang="ru-RU" sz="1100" dirty="0">
                <a:solidFill>
                  <a:srgbClr val="FF6699"/>
                </a:solidFill>
              </a:rPr>
              <a:t>тыс.рублей</a:t>
            </a:r>
          </a:p>
        </p:txBody>
      </p:sp>
      <p:sp>
        <p:nvSpPr>
          <p:cNvPr id="6155" name="Text Box 15"/>
          <p:cNvSpPr txBox="1">
            <a:spLocks noChangeArrowheads="1"/>
          </p:cNvSpPr>
          <p:nvPr/>
        </p:nvSpPr>
        <p:spPr bwMode="auto">
          <a:xfrm>
            <a:off x="5364163" y="3644900"/>
            <a:ext cx="3505200" cy="446276"/>
          </a:xfrm>
          <a:prstGeom prst="rect">
            <a:avLst/>
          </a:prstGeom>
          <a:solidFill>
            <a:srgbClr val="CC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dirty="0">
                <a:solidFill>
                  <a:srgbClr val="FF6699"/>
                </a:solidFill>
              </a:rPr>
              <a:t>Культура, кинематография </a:t>
            </a:r>
            <a:r>
              <a:rPr lang="ru-RU" sz="1200" dirty="0" smtClean="0">
                <a:solidFill>
                  <a:srgbClr val="FF6699"/>
                </a:solidFill>
              </a:rPr>
              <a:t> 3 млн. 376 </a:t>
            </a:r>
            <a:r>
              <a:rPr lang="ru-RU" sz="1100" dirty="0">
                <a:solidFill>
                  <a:srgbClr val="FF6699"/>
                </a:solidFill>
              </a:rPr>
              <a:t>тыс</a:t>
            </a:r>
            <a:r>
              <a:rPr lang="ru-RU" sz="1100" dirty="0" smtClean="0">
                <a:solidFill>
                  <a:srgbClr val="FF6699"/>
                </a:solidFill>
              </a:rPr>
              <a:t>. 900 руб</a:t>
            </a:r>
            <a:r>
              <a:rPr lang="ru-RU" sz="1100" dirty="0">
                <a:solidFill>
                  <a:srgbClr val="A50021"/>
                </a:solidFill>
              </a:rPr>
              <a:t>.</a:t>
            </a:r>
          </a:p>
        </p:txBody>
      </p:sp>
      <p:sp>
        <p:nvSpPr>
          <p:cNvPr id="6156" name="Text Box 17"/>
          <p:cNvSpPr txBox="1">
            <a:spLocks noChangeArrowheads="1"/>
          </p:cNvSpPr>
          <p:nvPr/>
        </p:nvSpPr>
        <p:spPr bwMode="auto">
          <a:xfrm>
            <a:off x="5364163" y="4076700"/>
            <a:ext cx="3479800" cy="261610"/>
          </a:xfrm>
          <a:prstGeom prst="rect">
            <a:avLst/>
          </a:prstGeom>
          <a:solidFill>
            <a:srgbClr val="CC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100" dirty="0">
              <a:solidFill>
                <a:srgbClr val="FF6699"/>
              </a:solidFill>
            </a:endParaRPr>
          </a:p>
        </p:txBody>
      </p:sp>
      <p:sp>
        <p:nvSpPr>
          <p:cNvPr id="6157" name="Text Box 18"/>
          <p:cNvSpPr txBox="1">
            <a:spLocks noChangeArrowheads="1"/>
          </p:cNvSpPr>
          <p:nvPr/>
        </p:nvSpPr>
        <p:spPr bwMode="auto">
          <a:xfrm>
            <a:off x="5364163" y="4508500"/>
            <a:ext cx="3505200" cy="276225"/>
          </a:xfrm>
          <a:prstGeom prst="rect">
            <a:avLst/>
          </a:prstGeom>
          <a:solidFill>
            <a:srgbClr val="CC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dirty="0">
                <a:solidFill>
                  <a:srgbClr val="FF6699"/>
                </a:solidFill>
              </a:rPr>
              <a:t>Физическая культура и спорт  </a:t>
            </a:r>
            <a:r>
              <a:rPr lang="ru-RU" sz="1200" dirty="0" smtClean="0">
                <a:solidFill>
                  <a:srgbClr val="FF6699"/>
                </a:solidFill>
              </a:rPr>
              <a:t>110 </a:t>
            </a:r>
            <a:r>
              <a:rPr lang="ru-RU" sz="1100" dirty="0">
                <a:solidFill>
                  <a:srgbClr val="FF6699"/>
                </a:solidFill>
              </a:rPr>
              <a:t>тыс.руб.</a:t>
            </a:r>
          </a:p>
        </p:txBody>
      </p:sp>
      <p:sp>
        <p:nvSpPr>
          <p:cNvPr id="6158" name="Text Box 19"/>
          <p:cNvSpPr txBox="1">
            <a:spLocks noChangeArrowheads="1"/>
          </p:cNvSpPr>
          <p:nvPr/>
        </p:nvSpPr>
        <p:spPr bwMode="auto">
          <a:xfrm>
            <a:off x="5357813" y="4929188"/>
            <a:ext cx="3505200" cy="461665"/>
          </a:xfrm>
          <a:prstGeom prst="rect">
            <a:avLst/>
          </a:prstGeom>
          <a:solidFill>
            <a:srgbClr val="CC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dirty="0">
                <a:solidFill>
                  <a:srgbClr val="FF6699"/>
                </a:solidFill>
              </a:rPr>
              <a:t>Охрана окружающей среды </a:t>
            </a:r>
            <a:r>
              <a:rPr lang="ru-RU" sz="1200" dirty="0" smtClean="0">
                <a:solidFill>
                  <a:srgbClr val="FF6699"/>
                </a:solidFill>
              </a:rPr>
              <a:t> 1 млн. 741 </a:t>
            </a:r>
            <a:r>
              <a:rPr lang="ru-RU" sz="1200" dirty="0">
                <a:solidFill>
                  <a:srgbClr val="FF6699"/>
                </a:solidFill>
              </a:rPr>
              <a:t>тыс</a:t>
            </a:r>
            <a:r>
              <a:rPr lang="ru-RU" sz="1200" dirty="0" smtClean="0">
                <a:solidFill>
                  <a:srgbClr val="FF6699"/>
                </a:solidFill>
              </a:rPr>
              <a:t>. 500 руб</a:t>
            </a:r>
            <a:r>
              <a:rPr lang="ru-RU" sz="1200" dirty="0">
                <a:solidFill>
                  <a:srgbClr val="FF6699"/>
                </a:solidFill>
              </a:rPr>
              <a:t>.</a:t>
            </a:r>
            <a:endParaRPr lang="ru-RU" sz="1100" dirty="0">
              <a:solidFill>
                <a:srgbClr val="A50021"/>
              </a:solidFill>
            </a:endParaRPr>
          </a:p>
        </p:txBody>
      </p:sp>
      <p:sp>
        <p:nvSpPr>
          <p:cNvPr id="6159" name="Text Box 21"/>
          <p:cNvSpPr txBox="1">
            <a:spLocks noChangeArrowheads="1"/>
          </p:cNvSpPr>
          <p:nvPr/>
        </p:nvSpPr>
        <p:spPr bwMode="auto">
          <a:xfrm>
            <a:off x="5364163" y="5445125"/>
            <a:ext cx="3505200" cy="276225"/>
          </a:xfrm>
          <a:prstGeom prst="rect">
            <a:avLst/>
          </a:prstGeom>
          <a:solidFill>
            <a:srgbClr val="CC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dirty="0">
                <a:solidFill>
                  <a:srgbClr val="FF6699"/>
                </a:solidFill>
              </a:rPr>
              <a:t>Межбюджетные трансферты  </a:t>
            </a:r>
            <a:r>
              <a:rPr lang="ru-RU" sz="1200" dirty="0" smtClean="0">
                <a:solidFill>
                  <a:srgbClr val="FF6699"/>
                </a:solidFill>
              </a:rPr>
              <a:t>61  </a:t>
            </a:r>
            <a:r>
              <a:rPr lang="ru-RU" sz="1200" dirty="0">
                <a:solidFill>
                  <a:srgbClr val="FF6699"/>
                </a:solidFill>
              </a:rPr>
              <a:t>тыс</a:t>
            </a:r>
            <a:r>
              <a:rPr lang="ru-RU" sz="1200" dirty="0" smtClean="0">
                <a:solidFill>
                  <a:srgbClr val="FF6699"/>
                </a:solidFill>
              </a:rPr>
              <a:t>. 300 руб</a:t>
            </a:r>
            <a:r>
              <a:rPr lang="ru-RU" sz="1200" dirty="0">
                <a:solidFill>
                  <a:srgbClr val="A50021"/>
                </a:solidFill>
              </a:rPr>
              <a:t>.</a:t>
            </a:r>
          </a:p>
        </p:txBody>
      </p:sp>
      <p:sp>
        <p:nvSpPr>
          <p:cNvPr id="6160" name="Text Box 22"/>
          <p:cNvSpPr txBox="1">
            <a:spLocks noChangeArrowheads="1"/>
          </p:cNvSpPr>
          <p:nvPr/>
        </p:nvSpPr>
        <p:spPr bwMode="auto">
          <a:xfrm>
            <a:off x="3505200" y="1066800"/>
            <a:ext cx="1371600" cy="1538883"/>
          </a:xfrm>
          <a:prstGeom prst="rect">
            <a:avLst/>
          </a:prstGeom>
          <a:solidFill>
            <a:srgbClr val="FF99CC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dirty="0"/>
              <a:t>ВСЕГО </a:t>
            </a:r>
            <a:r>
              <a:rPr lang="ru-RU" sz="1200" dirty="0" smtClean="0"/>
              <a:t>ДОХОДОВ</a:t>
            </a:r>
            <a:endParaRPr lang="ru-RU" sz="1200" dirty="0"/>
          </a:p>
          <a:p>
            <a:pPr algn="ctr">
              <a:spcBef>
                <a:spcPct val="50000"/>
              </a:spcBef>
            </a:pPr>
            <a:r>
              <a:rPr lang="ru-RU" sz="2000" dirty="0" smtClean="0"/>
              <a:t>13 млн. 374 </a:t>
            </a:r>
            <a:r>
              <a:rPr lang="ru-RU" sz="2000" dirty="0"/>
              <a:t>тыс</a:t>
            </a:r>
            <a:r>
              <a:rPr lang="ru-RU" sz="2000" dirty="0" smtClean="0"/>
              <a:t>. 500 руб</a:t>
            </a:r>
            <a:r>
              <a:rPr lang="ru-RU" sz="2000" dirty="0"/>
              <a:t>.</a:t>
            </a:r>
          </a:p>
        </p:txBody>
      </p:sp>
      <p:sp>
        <p:nvSpPr>
          <p:cNvPr id="6161" name="Text Box 23"/>
          <p:cNvSpPr txBox="1">
            <a:spLocks noChangeArrowheads="1"/>
          </p:cNvSpPr>
          <p:nvPr/>
        </p:nvSpPr>
        <p:spPr bwMode="auto">
          <a:xfrm>
            <a:off x="3505200" y="2895600"/>
            <a:ext cx="1371600" cy="1538883"/>
          </a:xfrm>
          <a:prstGeom prst="rect">
            <a:avLst/>
          </a:prstGeom>
          <a:solidFill>
            <a:srgbClr val="FFFF00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dirty="0"/>
              <a:t>ВСЕГО РАСХОДОВ</a:t>
            </a:r>
          </a:p>
          <a:p>
            <a:pPr algn="ctr">
              <a:spcBef>
                <a:spcPct val="50000"/>
              </a:spcBef>
            </a:pPr>
            <a:r>
              <a:rPr lang="ru-RU" sz="2000" dirty="0" smtClean="0"/>
              <a:t> 13 млн. 374 тыс. 500 руб</a:t>
            </a:r>
            <a:r>
              <a:rPr lang="ru-RU" sz="2000" dirty="0"/>
              <a:t>.</a:t>
            </a:r>
          </a:p>
        </p:txBody>
      </p:sp>
      <p:sp>
        <p:nvSpPr>
          <p:cNvPr id="6162" name="AutoShape 41"/>
          <p:cNvSpPr>
            <a:spLocks/>
          </p:cNvSpPr>
          <p:nvPr/>
        </p:nvSpPr>
        <p:spPr bwMode="auto">
          <a:xfrm>
            <a:off x="2971800" y="1066800"/>
            <a:ext cx="381000" cy="4343400"/>
          </a:xfrm>
          <a:prstGeom prst="rightBrace">
            <a:avLst>
              <a:gd name="adj1" fmla="val 95000"/>
              <a:gd name="adj2" fmla="val 17944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63" name="AutoShape 42"/>
          <p:cNvSpPr>
            <a:spLocks/>
          </p:cNvSpPr>
          <p:nvPr/>
        </p:nvSpPr>
        <p:spPr bwMode="auto">
          <a:xfrm>
            <a:off x="4953000" y="990600"/>
            <a:ext cx="266700" cy="4598988"/>
          </a:xfrm>
          <a:prstGeom prst="leftBrace">
            <a:avLst>
              <a:gd name="adj1" fmla="val 1437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64" name="AutoShape 43"/>
          <p:cNvSpPr>
            <a:spLocks noChangeArrowheads="1"/>
          </p:cNvSpPr>
          <p:nvPr/>
        </p:nvSpPr>
        <p:spPr bwMode="auto">
          <a:xfrm>
            <a:off x="3810000" y="4572000"/>
            <a:ext cx="838200" cy="609600"/>
          </a:xfrm>
          <a:prstGeom prst="downArrow">
            <a:avLst>
              <a:gd name="adj1" fmla="val 59852"/>
              <a:gd name="adj2" fmla="val 56481"/>
            </a:avLst>
          </a:prstGeom>
          <a:gradFill rotWithShape="1">
            <a:gsLst>
              <a:gs pos="0">
                <a:srgbClr val="FFFF00"/>
              </a:gs>
              <a:gs pos="100000">
                <a:srgbClr val="FF6699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65" name="Text Box 44"/>
          <p:cNvSpPr txBox="1">
            <a:spLocks noChangeArrowheads="1"/>
          </p:cNvSpPr>
          <p:nvPr/>
        </p:nvSpPr>
        <p:spPr bwMode="auto">
          <a:xfrm>
            <a:off x="3505200" y="5334000"/>
            <a:ext cx="1371600" cy="646113"/>
          </a:xfrm>
          <a:prstGeom prst="rect">
            <a:avLst/>
          </a:prstGeom>
          <a:solidFill>
            <a:srgbClr val="CCFF99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/>
              <a:t>ДЕФИЦИТ</a:t>
            </a:r>
          </a:p>
          <a:p>
            <a:pPr algn="ctr">
              <a:spcBef>
                <a:spcPct val="50000"/>
              </a:spcBef>
            </a:pPr>
            <a:r>
              <a:rPr lang="ru-RU" sz="1600"/>
              <a:t>0,0 тыс.руб</a:t>
            </a:r>
          </a:p>
        </p:txBody>
      </p:sp>
      <p:sp>
        <p:nvSpPr>
          <p:cNvPr id="6166" name="Text Box 45"/>
          <p:cNvSpPr txBox="1">
            <a:spLocks noChangeArrowheads="1"/>
          </p:cNvSpPr>
          <p:nvPr/>
        </p:nvSpPr>
        <p:spPr bwMode="auto">
          <a:xfrm>
            <a:off x="5364163" y="1341438"/>
            <a:ext cx="3505200" cy="276225"/>
          </a:xfrm>
          <a:prstGeom prst="rect">
            <a:avLst/>
          </a:prstGeom>
          <a:solidFill>
            <a:srgbClr val="CC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rgbClr val="FF6699"/>
                </a:solidFill>
              </a:rPr>
              <a:t>Национальная оборона 173,3 </a:t>
            </a:r>
            <a:r>
              <a:rPr lang="ru-RU" sz="1100">
                <a:solidFill>
                  <a:srgbClr val="FF6699"/>
                </a:solidFill>
              </a:rPr>
              <a:t>тыс.руб.</a:t>
            </a:r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3"/>
          <p:cNvSpPr>
            <a:spLocks noGrp="1"/>
          </p:cNvSpPr>
          <p:nvPr>
            <p:ph type="title"/>
          </p:nvPr>
        </p:nvSpPr>
        <p:spPr>
          <a:xfrm>
            <a:off x="304800" y="285750"/>
            <a:ext cx="8686800" cy="78581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>
                <a:solidFill>
                  <a:srgbClr val="FF0000"/>
                </a:solidFill>
              </a:rPr>
              <a:t>Анализ наполняемости доходной части бюджета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за 2017 год </a:t>
            </a:r>
            <a:r>
              <a:rPr lang="ru-RU" sz="2000" dirty="0" smtClean="0"/>
              <a:t>.</a:t>
            </a:r>
            <a:r>
              <a:rPr lang="ru-RU" sz="1400" dirty="0" smtClean="0"/>
              <a:t>                                                                                                                                                                  </a:t>
            </a:r>
            <a:br>
              <a:rPr lang="ru-RU" sz="1400" dirty="0" smtClean="0"/>
            </a:br>
            <a:r>
              <a:rPr lang="ru-RU" sz="1400" dirty="0" smtClean="0"/>
              <a:t>                                                                                                                                                                  </a:t>
            </a:r>
          </a:p>
        </p:txBody>
      </p:sp>
      <p:graphicFrame>
        <p:nvGraphicFramePr>
          <p:cNvPr id="49253" name="Group 101"/>
          <p:cNvGraphicFramePr>
            <a:graphicFrameLocks noGrp="1"/>
          </p:cNvGraphicFramePr>
          <p:nvPr>
            <p:ph idx="1"/>
          </p:nvPr>
        </p:nvGraphicFramePr>
        <p:xfrm>
          <a:off x="214282" y="1071546"/>
          <a:ext cx="8604249" cy="5760720"/>
        </p:xfrm>
        <a:graphic>
          <a:graphicData uri="http://schemas.openxmlformats.org/drawingml/2006/table">
            <a:tbl>
              <a:tblPr/>
              <a:tblGrid>
                <a:gridCol w="280247"/>
                <a:gridCol w="2856094"/>
                <a:gridCol w="1026439"/>
                <a:gridCol w="909318"/>
                <a:gridCol w="1796124"/>
                <a:gridCol w="1736027"/>
              </a:tblGrid>
              <a:tr h="484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nstantia" pitchFamily="18" charset="0"/>
                        </a:rPr>
                        <a:t>№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nstantia" pitchFamily="18" charset="0"/>
                        </a:rPr>
                        <a:t>пп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nstantia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План на 2017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План  полугодия 2017г.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Факт на 01 июня 2017г.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% исполнения к  плану полугодия 2017 г.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314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 НДФЛ   -  6 %  (норматив)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 млн. 551 тыс.  800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 млн. 100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 млн. 242 тыс. 100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112,9 %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057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Единый сельскохозяйственный налог     -  40 %   (норматив)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6  млн.10  тыс. 600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   млн. 600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168 тыс. 200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4,7 %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Налог на имущество физических лиц     - 100 % (норматив)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 63 тыс. 200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580 тыс. руб.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347 тыс. 500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59,9 %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22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Земельный налог    - 100 %   (норматив)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 млн. 919 тыс. 400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520 тыс. руб.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338 тыс. 900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65,2 %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 Госпошлина – 100 % (норматив)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52 тыс. 500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24 тыс. руб.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8 тыс. 600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35,8 %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Доходы от использования имущества, находящегося в государственной и муниципальной собственности  - 1 00 %  (норматив )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97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52 тыс. руб.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500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Доходы от продажи  материальных и нематериальных активов   - 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100 % ( норматив)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100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50 тыс. руб.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-500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Прочие доходы  - 100 % (норматив)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6 тыс. 500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6 тыс. 500 руб.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8 тыс. 700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133,9 %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 Итого собственных доходов 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13 млн. 201 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 млн. 932  тыс.500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 млн. 775 тыс. </a:t>
                      </a: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100 руб.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33,1 %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5287</TotalTime>
  <Words>671</Words>
  <Application>Microsoft Office PowerPoint</Application>
  <PresentationFormat>Экран (4:3)</PresentationFormat>
  <Paragraphs>151</Paragraphs>
  <Slides>32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Поток</vt:lpstr>
      <vt:lpstr>Worksheet</vt:lpstr>
      <vt:lpstr>Слайд 1</vt:lpstr>
      <vt:lpstr>Слайд 2</vt:lpstr>
      <vt:lpstr>Слайд 3</vt:lpstr>
      <vt:lpstr>   НА ТЕРРИТОРИИ С/П РАСПОЛОЖЕНО:</vt:lpstr>
      <vt:lpstr> Основы формирования бюджета</vt:lpstr>
      <vt:lpstr>                                                                                                  Бюджет на 2017год и на плановый период 2018 и 2019 годов направлен на решение следующих задач:</vt:lpstr>
      <vt:lpstr>                                                          Структура доходов бюджета   Андреево-Мелентьевского сельского поселения  в 2017  году</vt:lpstr>
      <vt:lpstr>                                                                                                                                                                                           ОСНОВНЫЕ ПАРАМЕТРЫ БЮДЖЕТА  АНДРЕЕВО-МЕЛЕНТЬЕВСКОГО СЕЛЬСКОГО ПОСЕЛЕНИЯ НЕКЛИНОВСКОГО РАЙОНА НА 2017 ГОД</vt:lpstr>
      <vt:lpstr> Анализ наполняемости доходной части бюджета за 2017 год .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АНДРЕЕВО-МЕЛЕНТЬЕВСКОЕ СЕЛЬСКОЕ ПОСЕЛЕНИЕ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АНДРЕЕВО-МЕЛЕНТЬЕВСКОГО СЕЛЬСКОГО ПОСЕЛЕНИЯ</dc:title>
  <dc:creator>Ткаченко</dc:creator>
  <cp:lastModifiedBy>Пользователь Windows</cp:lastModifiedBy>
  <cp:revision>557</cp:revision>
  <dcterms:created xsi:type="dcterms:W3CDTF">2007-09-20T17:38:07Z</dcterms:created>
  <dcterms:modified xsi:type="dcterms:W3CDTF">2017-06-21T08:28:40Z</dcterms:modified>
</cp:coreProperties>
</file>